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3" r:id="rId48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95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lang="en-IN" spc="70" smtClean="0"/>
              <a:t>‹#›</a:t>
            </a:fld>
            <a:endParaRPr lang="en-IN" spc="70" dirty="0"/>
          </a:p>
        </p:txBody>
      </p:sp>
    </p:spTree>
    <p:extLst>
      <p:ext uri="{BB962C8B-B14F-4D97-AF65-F5344CB8AC3E}">
        <p14:creationId xmlns:p14="http://schemas.microsoft.com/office/powerpoint/2010/main" val="3238575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lang="en-IN" spc="70" smtClean="0"/>
              <a:t>‹#›</a:t>
            </a:fld>
            <a:endParaRPr lang="en-IN" spc="70" dirty="0"/>
          </a:p>
        </p:txBody>
      </p:sp>
    </p:spTree>
    <p:extLst>
      <p:ext uri="{BB962C8B-B14F-4D97-AF65-F5344CB8AC3E}">
        <p14:creationId xmlns:p14="http://schemas.microsoft.com/office/powerpoint/2010/main" val="3316803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lang="en-IN" spc="70" smtClean="0"/>
              <a:t>‹#›</a:t>
            </a:fld>
            <a:endParaRPr lang="en-IN" spc="70" dirty="0"/>
          </a:p>
        </p:txBody>
      </p:sp>
    </p:spTree>
    <p:extLst>
      <p:ext uri="{BB962C8B-B14F-4D97-AF65-F5344CB8AC3E}">
        <p14:creationId xmlns:p14="http://schemas.microsoft.com/office/powerpoint/2010/main" val="3083585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lang="en-IN" spc="70" smtClean="0"/>
              <a:t>‹#›</a:t>
            </a:fld>
            <a:endParaRPr lang="en-IN" spc="70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2960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lang="en-IN" spc="70" smtClean="0"/>
              <a:t>‹#›</a:t>
            </a:fld>
            <a:endParaRPr lang="en-IN" spc="70" dirty="0"/>
          </a:p>
        </p:txBody>
      </p:sp>
    </p:spTree>
    <p:extLst>
      <p:ext uri="{BB962C8B-B14F-4D97-AF65-F5344CB8AC3E}">
        <p14:creationId xmlns:p14="http://schemas.microsoft.com/office/powerpoint/2010/main" val="99937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lang="en-IN" spc="70" smtClean="0"/>
              <a:t>‹#›</a:t>
            </a:fld>
            <a:endParaRPr lang="en-IN" spc="70" dirty="0"/>
          </a:p>
        </p:txBody>
      </p:sp>
    </p:spTree>
    <p:extLst>
      <p:ext uri="{BB962C8B-B14F-4D97-AF65-F5344CB8AC3E}">
        <p14:creationId xmlns:p14="http://schemas.microsoft.com/office/powerpoint/2010/main" val="5142341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lang="en-IN" spc="70" smtClean="0"/>
              <a:t>‹#›</a:t>
            </a:fld>
            <a:endParaRPr lang="en-IN" spc="70" dirty="0"/>
          </a:p>
        </p:txBody>
      </p:sp>
    </p:spTree>
    <p:extLst>
      <p:ext uri="{BB962C8B-B14F-4D97-AF65-F5344CB8AC3E}">
        <p14:creationId xmlns:p14="http://schemas.microsoft.com/office/powerpoint/2010/main" val="1012183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lang="en-IN" spc="70" smtClean="0"/>
              <a:t>‹#›</a:t>
            </a:fld>
            <a:endParaRPr lang="en-IN" spc="70" dirty="0"/>
          </a:p>
        </p:txBody>
      </p:sp>
    </p:spTree>
    <p:extLst>
      <p:ext uri="{BB962C8B-B14F-4D97-AF65-F5344CB8AC3E}">
        <p14:creationId xmlns:p14="http://schemas.microsoft.com/office/powerpoint/2010/main" val="39187755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lang="en-IN" spc="70" smtClean="0"/>
              <a:t>‹#›</a:t>
            </a:fld>
            <a:endParaRPr lang="en-IN" spc="70" dirty="0"/>
          </a:p>
        </p:txBody>
      </p:sp>
    </p:spTree>
    <p:extLst>
      <p:ext uri="{BB962C8B-B14F-4D97-AF65-F5344CB8AC3E}">
        <p14:creationId xmlns:p14="http://schemas.microsoft.com/office/powerpoint/2010/main" val="3190331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lang="en-IN" spc="70" smtClean="0"/>
              <a:t>‹#›</a:t>
            </a:fld>
            <a:endParaRPr lang="en-IN" spc="70" dirty="0"/>
          </a:p>
        </p:txBody>
      </p:sp>
    </p:spTree>
    <p:extLst>
      <p:ext uri="{BB962C8B-B14F-4D97-AF65-F5344CB8AC3E}">
        <p14:creationId xmlns:p14="http://schemas.microsoft.com/office/powerpoint/2010/main" val="313782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lang="en-IN" spc="70" smtClean="0"/>
              <a:t>‹#›</a:t>
            </a:fld>
            <a:endParaRPr lang="en-IN" spc="70" dirty="0"/>
          </a:p>
        </p:txBody>
      </p:sp>
    </p:spTree>
    <p:extLst>
      <p:ext uri="{BB962C8B-B14F-4D97-AF65-F5344CB8AC3E}">
        <p14:creationId xmlns:p14="http://schemas.microsoft.com/office/powerpoint/2010/main" val="315563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lang="en-IN" spc="70" smtClean="0"/>
              <a:t>‹#›</a:t>
            </a:fld>
            <a:endParaRPr lang="en-IN" spc="70" dirty="0"/>
          </a:p>
        </p:txBody>
      </p:sp>
    </p:spTree>
    <p:extLst>
      <p:ext uri="{BB962C8B-B14F-4D97-AF65-F5344CB8AC3E}">
        <p14:creationId xmlns:p14="http://schemas.microsoft.com/office/powerpoint/2010/main" val="1405519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lang="en-IN" spc="70" smtClean="0"/>
              <a:t>‹#›</a:t>
            </a:fld>
            <a:endParaRPr lang="en-IN" spc="70" dirty="0"/>
          </a:p>
        </p:txBody>
      </p:sp>
    </p:spTree>
    <p:extLst>
      <p:ext uri="{BB962C8B-B14F-4D97-AF65-F5344CB8AC3E}">
        <p14:creationId xmlns:p14="http://schemas.microsoft.com/office/powerpoint/2010/main" val="3675696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lang="en-IN" spc="70" smtClean="0"/>
              <a:t>‹#›</a:t>
            </a:fld>
            <a:endParaRPr lang="en-IN" spc="70" dirty="0"/>
          </a:p>
        </p:txBody>
      </p:sp>
    </p:spTree>
    <p:extLst>
      <p:ext uri="{BB962C8B-B14F-4D97-AF65-F5344CB8AC3E}">
        <p14:creationId xmlns:p14="http://schemas.microsoft.com/office/powerpoint/2010/main" val="2074206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lang="en-IN" spc="70" smtClean="0"/>
              <a:t>‹#›</a:t>
            </a:fld>
            <a:endParaRPr lang="en-IN" spc="70" dirty="0"/>
          </a:p>
        </p:txBody>
      </p:sp>
    </p:spTree>
    <p:extLst>
      <p:ext uri="{BB962C8B-B14F-4D97-AF65-F5344CB8AC3E}">
        <p14:creationId xmlns:p14="http://schemas.microsoft.com/office/powerpoint/2010/main" val="982262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lang="en-IN" spc="70" smtClean="0"/>
              <a:t>‹#›</a:t>
            </a:fld>
            <a:endParaRPr lang="en-IN" spc="70" dirty="0"/>
          </a:p>
        </p:txBody>
      </p:sp>
    </p:spTree>
    <p:extLst>
      <p:ext uri="{BB962C8B-B14F-4D97-AF65-F5344CB8AC3E}">
        <p14:creationId xmlns:p14="http://schemas.microsoft.com/office/powerpoint/2010/main" val="214780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lang="en-IN" spc="70" smtClean="0"/>
              <a:t>‹#›</a:t>
            </a:fld>
            <a:endParaRPr lang="en-IN" spc="70" dirty="0"/>
          </a:p>
        </p:txBody>
      </p:sp>
    </p:spTree>
    <p:extLst>
      <p:ext uri="{BB962C8B-B14F-4D97-AF65-F5344CB8AC3E}">
        <p14:creationId xmlns:p14="http://schemas.microsoft.com/office/powerpoint/2010/main" val="1695225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lang="en-IN" spc="70" smtClean="0"/>
              <a:t>‹#›</a:t>
            </a:fld>
            <a:endParaRPr lang="en-IN" spc="70" dirty="0"/>
          </a:p>
        </p:txBody>
      </p:sp>
    </p:spTree>
    <p:extLst>
      <p:ext uri="{BB962C8B-B14F-4D97-AF65-F5344CB8AC3E}">
        <p14:creationId xmlns:p14="http://schemas.microsoft.com/office/powerpoint/2010/main" val="1019819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40.png"/><Relationship Id="rId5" Type="http://schemas.openxmlformats.org/officeDocument/2006/relationships/image" Target="../media/image34.jpg"/><Relationship Id="rId10" Type="http://schemas.openxmlformats.org/officeDocument/2006/relationships/image" Target="../media/image39.jpg"/><Relationship Id="rId4" Type="http://schemas.openxmlformats.org/officeDocument/2006/relationships/image" Target="../media/image33.png"/><Relationship Id="rId9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Falcon/_9/_and_Falcon_Heavy_launch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2136" y="4589145"/>
            <a:ext cx="248686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IN" sz="1800" dirty="0">
                <a:solidFill>
                  <a:srgbClr val="E7E6E6"/>
                </a:solidFill>
                <a:latin typeface="Microsoft Sans Serif"/>
                <a:cs typeface="Microsoft Sans Serif"/>
              </a:rPr>
              <a:t>Rajesh Parmar</a:t>
            </a:r>
            <a:endParaRPr sz="1800" dirty="0">
              <a:latin typeface="Microsoft Sans Serif"/>
              <a:cs typeface="Microsoft Sans Serif"/>
            </a:endParaRPr>
          </a:p>
          <a:p>
            <a:pPr marL="38100">
              <a:lnSpc>
                <a:spcPct val="100000"/>
              </a:lnSpc>
            </a:pPr>
            <a:r>
              <a:rPr lang="en-IN" spc="-95" dirty="0">
                <a:solidFill>
                  <a:srgbClr val="E7E6E6"/>
                </a:solidFill>
                <a:latin typeface="Microsoft Sans Serif"/>
                <a:cs typeface="Microsoft Sans Serif"/>
              </a:rPr>
              <a:t>07/10/2022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2046983"/>
            <a:ext cx="10039350" cy="35469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 algn="just">
              <a:lnSpc>
                <a:spcPts val="251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Conducted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Data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endParaRPr sz="1600" dirty="0">
              <a:latin typeface="Microsoft Sans Serif"/>
              <a:cs typeface="Microsoft Sans Serif"/>
            </a:endParaRPr>
          </a:p>
          <a:p>
            <a:pPr marL="241300" algn="just">
              <a:lnSpc>
                <a:spcPts val="2510"/>
              </a:lnSpc>
            </a:pP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supervised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1600" dirty="0">
              <a:latin typeface="Microsoft Sans Serif"/>
              <a:cs typeface="Microsoft Sans Serif"/>
            </a:endParaRPr>
          </a:p>
          <a:p>
            <a:pPr marL="241300" marR="5080" indent="-228600" algn="just">
              <a:lnSpc>
                <a:spcPct val="90000"/>
              </a:lnSpc>
              <a:spcBef>
                <a:spcPts val="10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contained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meaning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landed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meaning booster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scenarios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considered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labels:</a:t>
            </a:r>
            <a:endParaRPr sz="1600" dirty="0">
              <a:latin typeface="Microsoft Sans Serif"/>
              <a:cs typeface="Microsoft Sans Serif"/>
            </a:endParaRPr>
          </a:p>
          <a:p>
            <a:pPr marL="698500" marR="239395" lvl="1" indent="-228600" algn="just">
              <a:lnSpc>
                <a:spcPts val="2160"/>
              </a:lnSpc>
              <a:spcBef>
                <a:spcPts val="54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region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endParaRPr sz="1600" dirty="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ts val="2280"/>
              </a:lnSpc>
              <a:spcBef>
                <a:spcPts val="220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endParaRPr sz="1600" dirty="0">
              <a:latin typeface="Microsoft Sans Serif"/>
              <a:cs typeface="Microsoft Sans Serif"/>
            </a:endParaRPr>
          </a:p>
          <a:p>
            <a:pPr marL="698500" algn="just">
              <a:lnSpc>
                <a:spcPts val="2280"/>
              </a:lnSpc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region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endParaRPr sz="1600" dirty="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RTLS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endParaRPr sz="1600" dirty="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RTLS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endParaRPr sz="1600" dirty="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ASDS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1600" dirty="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ASDS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6800" y="1413577"/>
            <a:ext cx="86106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Data</a:t>
            </a:r>
            <a:r>
              <a:rPr spc="-180" dirty="0"/>
              <a:t> </a:t>
            </a:r>
            <a:r>
              <a:rPr spc="-85" dirty="0"/>
              <a:t>Wrangling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10</a:t>
            </a:fld>
            <a:endParaRPr spc="4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22446" y="789508"/>
            <a:ext cx="86106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Data</a:t>
            </a:r>
            <a:r>
              <a:rPr spc="-90" dirty="0"/>
              <a:t> </a:t>
            </a:r>
            <a:r>
              <a:rPr spc="-50" dirty="0"/>
              <a:t>Wrangling</a:t>
            </a:r>
            <a:r>
              <a:rPr spc="-55" dirty="0"/>
              <a:t> </a:t>
            </a:r>
            <a:r>
              <a:rPr spc="755" dirty="0"/>
              <a:t>–</a:t>
            </a:r>
            <a:r>
              <a:rPr lang="en-IN" spc="-90" dirty="0" err="1"/>
              <a:t>COntd</a:t>
            </a:r>
            <a:endParaRPr spc="-10" dirty="0"/>
          </a:p>
        </p:txBody>
      </p:sp>
      <p:grpSp>
        <p:nvGrpSpPr>
          <p:cNvPr id="4" name="object 4"/>
          <p:cNvGrpSpPr/>
          <p:nvPr/>
        </p:nvGrpSpPr>
        <p:grpSpPr>
          <a:xfrm>
            <a:off x="969010" y="1088136"/>
            <a:ext cx="9542145" cy="1472565"/>
            <a:chOff x="969010" y="1088136"/>
            <a:chExt cx="954214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4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19" y="490219"/>
                  </a:lnTo>
                  <a:lnTo>
                    <a:pt x="3322319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19" y="98043"/>
                  </a:lnTo>
                  <a:lnTo>
                    <a:pt x="3322319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5494" y="1638045"/>
            <a:ext cx="31013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9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9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57446" y="1523746"/>
            <a:ext cx="3335020" cy="601345"/>
            <a:chOff x="4457446" y="1523746"/>
            <a:chExt cx="3335020" cy="601345"/>
          </a:xfrm>
        </p:grpSpPr>
        <p:sp>
          <p:nvSpPr>
            <p:cNvPr id="10" name="object 10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82971" y="1638045"/>
            <a:ext cx="22853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patterns</a:t>
            </a: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945881" y="1523746"/>
            <a:ext cx="3335020" cy="601345"/>
            <a:chOff x="7945881" y="1523746"/>
            <a:chExt cx="3335020" cy="601345"/>
          </a:xfrm>
        </p:grpSpPr>
        <p:sp>
          <p:nvSpPr>
            <p:cNvPr id="14" name="object 14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047990" y="1638045"/>
            <a:ext cx="31337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9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9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landing</a:t>
            </a:r>
            <a:r>
              <a:rPr sz="19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19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71188" y="2302764"/>
            <a:ext cx="3987165" cy="4525010"/>
          </a:xfrm>
          <a:custGeom>
            <a:avLst/>
            <a:gdLst/>
            <a:ahLst/>
            <a:cxnLst/>
            <a:rect l="l" t="t" r="r" b="b"/>
            <a:pathLst>
              <a:path w="3987165" h="4525009">
                <a:moveTo>
                  <a:pt x="3986784" y="0"/>
                </a:moveTo>
                <a:lnTo>
                  <a:pt x="0" y="0"/>
                </a:lnTo>
                <a:lnTo>
                  <a:pt x="0" y="4524756"/>
                </a:lnTo>
                <a:lnTo>
                  <a:pt x="3986784" y="452475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71188" y="2302764"/>
            <a:ext cx="3987165" cy="452501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675" indent="-228600">
              <a:lnSpc>
                <a:spcPct val="100000"/>
              </a:lnSpc>
              <a:spcBef>
                <a:spcPts val="295"/>
              </a:spcBef>
              <a:buAutoNum type="arabicPeriod" startAt="2"/>
              <a:tabLst>
                <a:tab pos="320675" algn="l"/>
              </a:tabLst>
            </a:pPr>
            <a:r>
              <a:rPr sz="1200" dirty="0">
                <a:latin typeface="Calibri"/>
                <a:cs typeface="Calibri"/>
              </a:rPr>
              <a:t>Find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patterns:</a:t>
            </a:r>
            <a:endParaRPr sz="1200">
              <a:latin typeface="Calibri"/>
              <a:cs typeface="Calibri"/>
            </a:endParaRPr>
          </a:p>
          <a:p>
            <a:pPr marL="835660" lvl="1" indent="-287020">
              <a:lnSpc>
                <a:spcPct val="100000"/>
              </a:lnSpc>
              <a:buAutoNum type="romanLcPeriod"/>
              <a:tabLst>
                <a:tab pos="835660" algn="l"/>
                <a:tab pos="836294" algn="l"/>
              </a:tabLst>
            </a:pPr>
            <a:r>
              <a:rPr sz="1200" dirty="0">
                <a:latin typeface="Calibri"/>
                <a:cs typeface="Calibri"/>
              </a:rPr>
              <a:t>Calculate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100">
              <a:latin typeface="Calibri"/>
              <a:cs typeface="Calibri"/>
            </a:endParaRPr>
          </a:p>
          <a:p>
            <a:pPr marL="835660" marR="330200" lvl="1" indent="-287020">
              <a:lnSpc>
                <a:spcPct val="100000"/>
              </a:lnSpc>
              <a:buAutoNum type="romanLcPeriod"/>
              <a:tabLst>
                <a:tab pos="835660" algn="l"/>
                <a:tab pos="836294" algn="l"/>
              </a:tabLst>
            </a:pPr>
            <a:r>
              <a:rPr sz="1200" dirty="0">
                <a:latin typeface="Calibri"/>
                <a:cs typeface="Calibri"/>
              </a:rPr>
              <a:t>Calculate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occurrence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each </a:t>
            </a:r>
            <a:r>
              <a:rPr sz="1200" spc="-10" dirty="0">
                <a:latin typeface="Calibri"/>
                <a:cs typeface="Calibri"/>
              </a:rPr>
              <a:t>orbit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libri"/>
              <a:buAutoNum type="romanLcPeriod"/>
            </a:pPr>
            <a:endParaRPr sz="950">
              <a:latin typeface="Calibri"/>
              <a:cs typeface="Calibri"/>
            </a:endParaRPr>
          </a:p>
          <a:p>
            <a:pPr marL="835660" marR="638810" lvl="1" indent="-287020">
              <a:lnSpc>
                <a:spcPct val="100000"/>
              </a:lnSpc>
              <a:buAutoNum type="romanLcPeriod"/>
              <a:tabLst>
                <a:tab pos="835660" algn="l"/>
                <a:tab pos="836294" algn="l"/>
              </a:tabLst>
            </a:pPr>
            <a:r>
              <a:rPr sz="1200" dirty="0">
                <a:latin typeface="Calibri"/>
                <a:cs typeface="Calibri"/>
              </a:rPr>
              <a:t>Calculate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number/occurrence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mission </a:t>
            </a:r>
            <a:r>
              <a:rPr sz="1200" dirty="0">
                <a:latin typeface="Calibri"/>
                <a:cs typeface="Calibri"/>
              </a:rPr>
              <a:t>outcomes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orbit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29600" y="2302764"/>
            <a:ext cx="3850004" cy="3785870"/>
          </a:xfrm>
          <a:custGeom>
            <a:avLst/>
            <a:gdLst/>
            <a:ahLst/>
            <a:cxnLst/>
            <a:rect l="l" t="t" r="r" b="b"/>
            <a:pathLst>
              <a:path w="3850004" h="3785870">
                <a:moveTo>
                  <a:pt x="3849624" y="0"/>
                </a:moveTo>
                <a:lnTo>
                  <a:pt x="0" y="0"/>
                </a:lnTo>
                <a:lnTo>
                  <a:pt x="0" y="3785616"/>
                </a:lnTo>
                <a:lnTo>
                  <a:pt x="3849624" y="3785616"/>
                </a:lnTo>
                <a:lnTo>
                  <a:pt x="38496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229600" y="2302764"/>
            <a:ext cx="3850004" cy="37858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marR="545465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sz="1200" spc="-25" dirty="0">
                <a:latin typeface="Calibri"/>
                <a:cs typeface="Calibri"/>
              </a:rPr>
              <a:t>3.</a:t>
            </a:r>
            <a:r>
              <a:rPr sz="1200" dirty="0">
                <a:latin typeface="Calibri"/>
                <a:cs typeface="Calibri"/>
              </a:rPr>
              <a:t>	Create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landing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outcome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label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Outcome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2776" y="2302764"/>
            <a:ext cx="3987165" cy="1385570"/>
          </a:xfrm>
          <a:custGeom>
            <a:avLst/>
            <a:gdLst/>
            <a:ahLst/>
            <a:cxnLst/>
            <a:rect l="l" t="t" r="r" b="b"/>
            <a:pathLst>
              <a:path w="3987165" h="1385570">
                <a:moveTo>
                  <a:pt x="3986784" y="0"/>
                </a:moveTo>
                <a:lnTo>
                  <a:pt x="0" y="0"/>
                </a:lnTo>
                <a:lnTo>
                  <a:pt x="0" y="1385316"/>
                </a:lnTo>
                <a:lnTo>
                  <a:pt x="3986784" y="138531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2776" y="2302764"/>
            <a:ext cx="3987165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sz="1200" spc="-25" dirty="0">
                <a:latin typeface="Calibri"/>
                <a:cs typeface="Calibri"/>
              </a:rPr>
              <a:t>1.</a:t>
            </a:r>
            <a:r>
              <a:rPr sz="1200" dirty="0">
                <a:latin typeface="Calibri"/>
                <a:cs typeface="Calibri"/>
              </a:rPr>
              <a:t>	Load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dataset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(csv)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 Dataframe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96595" y="2636520"/>
            <a:ext cx="10444480" cy="4051300"/>
            <a:chOff x="196595" y="2636520"/>
            <a:chExt cx="10444480" cy="405130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595" y="2636520"/>
              <a:ext cx="3779520" cy="35204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0995" y="2734056"/>
              <a:ext cx="2407920" cy="8336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9719" y="3875532"/>
              <a:ext cx="1748027" cy="18790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2648" y="6454140"/>
              <a:ext cx="3662172" cy="2331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7448" y="2833116"/>
              <a:ext cx="2103120" cy="12801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7448" y="4244340"/>
              <a:ext cx="1959863" cy="4130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7739" y="4721352"/>
              <a:ext cx="544068" cy="12496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3054" y="1905000"/>
            <a:ext cx="9980930" cy="53803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5527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part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gain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sz="1600" dirty="0">
              <a:latin typeface="Microsoft Sans Serif"/>
              <a:cs typeface="Microsoft Sans Serif"/>
            </a:endParaRPr>
          </a:p>
          <a:p>
            <a:pPr marL="469266" lvl="1">
              <a:lnSpc>
                <a:spcPct val="100000"/>
              </a:lnSpc>
              <a:spcBef>
                <a:spcPts val="1410"/>
              </a:spcBef>
              <a:tabLst>
                <a:tab pos="926465" algn="l"/>
                <a:tab pos="927735" algn="l"/>
              </a:tabLst>
            </a:pPr>
            <a:r>
              <a:rPr lang="en-IN"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1.)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plot:</a:t>
            </a:r>
            <a:endParaRPr sz="1600" dirty="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making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easy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endParaRPr sz="1600" dirty="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visualize:</a:t>
            </a:r>
            <a:endParaRPr sz="1600" dirty="0">
              <a:latin typeface="Microsoft Sans Serif"/>
              <a:cs typeface="Microsoft Sans Serif"/>
            </a:endParaRPr>
          </a:p>
          <a:p>
            <a:pPr marL="1726565" lvl="3" indent="-342900">
              <a:lnSpc>
                <a:spcPct val="100000"/>
              </a:lnSpc>
              <a:spcBef>
                <a:spcPts val="10"/>
              </a:spcBef>
              <a:buFont typeface="+mj-lt"/>
              <a:buAutoNum type="alphaLcPeriod"/>
              <a:tabLst>
                <a:tab pos="1612265" algn="l"/>
                <a:tab pos="1613535" algn="l"/>
              </a:tabLst>
            </a:pP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600" dirty="0">
              <a:latin typeface="Microsoft Sans Serif"/>
              <a:cs typeface="Microsoft Sans Serif"/>
            </a:endParaRPr>
          </a:p>
          <a:p>
            <a:pPr marL="1726565" lvl="3" indent="-342900">
              <a:lnSpc>
                <a:spcPct val="100000"/>
              </a:lnSpc>
              <a:buFont typeface="+mj-lt"/>
              <a:buAutoNum type="alphaLcPeriod"/>
              <a:tabLst>
                <a:tab pos="1612265" algn="l"/>
                <a:tab pos="1613535" algn="l"/>
              </a:tabLst>
            </a:pP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600" dirty="0">
              <a:latin typeface="Microsoft Sans Serif"/>
              <a:cs typeface="Microsoft Sans Serif"/>
            </a:endParaRPr>
          </a:p>
          <a:p>
            <a:pPr marL="1726565" lvl="3" indent="-342900">
              <a:lnSpc>
                <a:spcPct val="100000"/>
              </a:lnSpc>
              <a:buFont typeface="+mj-lt"/>
              <a:buAutoNum type="alphaLcPeriod"/>
              <a:tabLst>
                <a:tab pos="1612265" algn="l"/>
                <a:tab pos="1613535" algn="l"/>
              </a:tabLst>
            </a:pP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600" dirty="0">
              <a:latin typeface="Microsoft Sans Serif"/>
              <a:cs typeface="Microsoft Sans Serif"/>
            </a:endParaRPr>
          </a:p>
          <a:p>
            <a:pPr marL="1726565" lvl="3" indent="-342900">
              <a:lnSpc>
                <a:spcPts val="1660"/>
              </a:lnSpc>
              <a:spcBef>
                <a:spcPts val="5"/>
              </a:spcBef>
              <a:buFont typeface="+mj-lt"/>
              <a:buAutoNum type="alphaLcPeriod"/>
              <a:tabLst>
                <a:tab pos="1612265" algn="l"/>
                <a:tab pos="1613535" algn="l"/>
              </a:tabLst>
            </a:pP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600" dirty="0">
              <a:latin typeface="Microsoft Sans Serif"/>
              <a:cs typeface="Microsoft Sans Serif"/>
            </a:endParaRPr>
          </a:p>
          <a:p>
            <a:pPr marL="469265" lvl="1">
              <a:lnSpc>
                <a:spcPts val="2380"/>
              </a:lnSpc>
              <a:tabLst>
                <a:tab pos="812165" algn="l"/>
                <a:tab pos="813435" algn="l"/>
              </a:tabLst>
            </a:pPr>
            <a:r>
              <a:rPr lang="en-IN"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2.)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Chart:</a:t>
            </a:r>
            <a:endParaRPr sz="1600" dirty="0">
              <a:latin typeface="Microsoft Sans Serif"/>
              <a:cs typeface="Microsoft Sans Serif"/>
            </a:endParaRPr>
          </a:p>
          <a:p>
            <a:pPr marL="1155700" marR="5080" lvl="2" indent="-228600" algn="just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1156335" algn="l"/>
              </a:tabLst>
            </a:pP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at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given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which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highest/common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against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other.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Length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items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endParaRPr sz="1600" dirty="0">
              <a:latin typeface="Microsoft Sans Serif"/>
              <a:cs typeface="Microsoft Sans Serif"/>
            </a:endParaRPr>
          </a:p>
          <a:p>
            <a:pPr marL="1155700" lvl="2" indent="-229235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15633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chart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visualize:</a:t>
            </a:r>
            <a:endParaRPr sz="1600" dirty="0">
              <a:latin typeface="Microsoft Sans Serif"/>
              <a:cs typeface="Microsoft Sans Serif"/>
            </a:endParaRPr>
          </a:p>
          <a:p>
            <a:pPr marL="1612900" lvl="3" indent="-229235" algn="just">
              <a:lnSpc>
                <a:spcPts val="1660"/>
              </a:lnSpc>
              <a:spcBef>
                <a:spcPts val="5"/>
              </a:spcBef>
              <a:buFont typeface="Arial"/>
              <a:buChar char="•"/>
              <a:tabLst>
                <a:tab pos="1613535" algn="l"/>
              </a:tabLst>
            </a:pP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600" dirty="0">
              <a:latin typeface="Microsoft Sans Serif"/>
              <a:cs typeface="Microsoft Sans Serif"/>
            </a:endParaRPr>
          </a:p>
          <a:p>
            <a:pPr marL="469266" lvl="1">
              <a:lnSpc>
                <a:spcPts val="2380"/>
              </a:lnSpc>
              <a:tabLst>
                <a:tab pos="926465" algn="l"/>
                <a:tab pos="927735" algn="l"/>
              </a:tabLst>
            </a:pPr>
            <a:r>
              <a:rPr lang="en-IN"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3.)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Chart:</a:t>
            </a:r>
            <a:endParaRPr lang="en-IN" sz="1600" spc="-1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1155700" lvl="2" indent="-228600"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lang="en-US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lang="en-US"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track</a:t>
            </a:r>
            <a:r>
              <a:rPr lang="en-US"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changes</a:t>
            </a:r>
            <a:r>
              <a:rPr lang="en-US"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lang="en-US"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lang="en-US"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lang="en-US"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lang="en-US"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lang="en-US"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helps</a:t>
            </a:r>
            <a:r>
              <a:rPr lang="en-US"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depict</a:t>
            </a:r>
            <a:r>
              <a:rPr lang="en-US"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trends</a:t>
            </a:r>
            <a:r>
              <a:rPr lang="en-US"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lang="en-US"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lang="en-US" sz="1600" dirty="0">
              <a:latin typeface="Microsoft Sans Serif"/>
              <a:cs typeface="Microsoft Sans Serif"/>
            </a:endParaRPr>
          </a:p>
          <a:p>
            <a:pPr marL="1155700" lvl="2" indent="-228600"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lang="en-US"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lang="en-US"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 </a:t>
            </a:r>
            <a:r>
              <a:rPr lang="en-US"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lang="en-US"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observe:</a:t>
            </a:r>
            <a:endParaRPr lang="en-US" sz="1600" dirty="0">
              <a:latin typeface="Microsoft Sans Serif"/>
              <a:cs typeface="Microsoft Sans Serif"/>
            </a:endParaRPr>
          </a:p>
          <a:p>
            <a:pPr marL="1155700" lvl="2" indent="-228600">
              <a:spcBef>
                <a:spcPts val="1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lang="en-US"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lang="en-US"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lang="en-US"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</a:t>
            </a:r>
            <a:endParaRPr lang="en-US" sz="1600" dirty="0">
              <a:latin typeface="Microsoft Sans Serif"/>
              <a:cs typeface="Microsoft Sans Serif"/>
            </a:endParaRPr>
          </a:p>
          <a:p>
            <a:pPr marL="469266" lvl="1">
              <a:lnSpc>
                <a:spcPts val="2380"/>
              </a:lnSpc>
              <a:tabLst>
                <a:tab pos="926465" algn="l"/>
                <a:tab pos="927735" algn="l"/>
              </a:tabLst>
            </a:pP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90700" y="1143000"/>
            <a:ext cx="86106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30" dirty="0"/>
              <a:t> </a:t>
            </a:r>
            <a:r>
              <a:rPr dirty="0"/>
              <a:t>with</a:t>
            </a:r>
            <a:r>
              <a:rPr spc="5" dirty="0"/>
              <a:t> </a:t>
            </a:r>
            <a:r>
              <a:rPr spc="-35" dirty="0"/>
              <a:t>Data</a:t>
            </a:r>
            <a:r>
              <a:rPr spc="30" dirty="0"/>
              <a:t> </a:t>
            </a:r>
            <a:r>
              <a:rPr spc="-65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000" y="2209800"/>
            <a:ext cx="9738360" cy="429540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  <a:tabLst>
                <a:tab pos="240665" algn="l"/>
                <a:tab pos="241300" algn="l"/>
              </a:tabLst>
            </a:pP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6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data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set,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queries/operations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endParaRPr sz="1600" dirty="0">
              <a:latin typeface="Microsoft Sans Serif"/>
              <a:cs typeface="Microsoft Sans Serif"/>
            </a:endParaRPr>
          </a:p>
          <a:p>
            <a:pPr marL="241300" algn="just">
              <a:lnSpc>
                <a:spcPct val="100000"/>
              </a:lnSpc>
            </a:pP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IBM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DB2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cloud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1600" dirty="0">
              <a:latin typeface="Microsoft Sans Serif"/>
              <a:cs typeface="Microsoft Sans Serif"/>
            </a:endParaRPr>
          </a:p>
          <a:p>
            <a:pPr marL="812800" lvl="1" indent="-343535" algn="just">
              <a:lnSpc>
                <a:spcPct val="100000"/>
              </a:lnSpc>
              <a:spcBef>
                <a:spcPts val="143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endParaRPr sz="1600" dirty="0">
              <a:latin typeface="Microsoft Sans Serif"/>
              <a:cs typeface="Microsoft Sans Serif"/>
            </a:endParaRPr>
          </a:p>
          <a:p>
            <a:pPr marL="812800" lvl="1" indent="-343535" algn="just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</a:t>
            </a:r>
            <a:endParaRPr sz="1600" dirty="0">
              <a:latin typeface="Microsoft Sans Serif"/>
              <a:cs typeface="Microsoft Sans Serif"/>
            </a:endParaRPr>
          </a:p>
          <a:p>
            <a:pPr marL="812800" lvl="1" indent="-343535" algn="just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</a:t>
            </a:r>
            <a:endParaRPr sz="1600" dirty="0">
              <a:latin typeface="Microsoft Sans Serif"/>
              <a:cs typeface="Microsoft Sans Serif"/>
            </a:endParaRPr>
          </a:p>
          <a:p>
            <a:pPr marL="812800" lvl="1" indent="-343535" algn="just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endParaRPr sz="1600" dirty="0">
              <a:latin typeface="Microsoft Sans Serif"/>
              <a:cs typeface="Microsoft Sans Serif"/>
            </a:endParaRPr>
          </a:p>
          <a:p>
            <a:pPr marL="812800" lvl="1" indent="-343535" algn="just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outcome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600" dirty="0">
              <a:latin typeface="Microsoft Sans Serif"/>
              <a:cs typeface="Microsoft Sans Serif"/>
            </a:endParaRPr>
          </a:p>
          <a:p>
            <a:pPr marL="812800" marR="294640" lvl="1" indent="-342900" algn="just">
              <a:lnSpc>
                <a:spcPts val="1939"/>
              </a:lnSpc>
              <a:spcBef>
                <a:spcPts val="53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1600" dirty="0">
              <a:latin typeface="Microsoft Sans Serif"/>
              <a:cs typeface="Microsoft Sans Serif"/>
            </a:endParaRPr>
          </a:p>
          <a:p>
            <a:pPr marL="812800" lvl="1" indent="-343535" algn="just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1600" dirty="0">
              <a:latin typeface="Microsoft Sans Serif"/>
              <a:cs typeface="Microsoft Sans Serif"/>
            </a:endParaRPr>
          </a:p>
          <a:p>
            <a:pPr marL="812800" marR="5080" lvl="1" indent="-342900" algn="just">
              <a:lnSpc>
                <a:spcPts val="1939"/>
              </a:lnSpc>
              <a:spcBef>
                <a:spcPts val="52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Use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subquery</a:t>
            </a:r>
            <a:endParaRPr sz="1600" dirty="0">
              <a:latin typeface="Microsoft Sans Serif"/>
              <a:cs typeface="Microsoft Sans Serif"/>
            </a:endParaRPr>
          </a:p>
          <a:p>
            <a:pPr marL="812800" marR="554355" lvl="1" indent="-342900" algn="just">
              <a:lnSpc>
                <a:spcPts val="1939"/>
              </a:lnSpc>
              <a:spcBef>
                <a:spcPts val="509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versions,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600" dirty="0">
              <a:latin typeface="Microsoft Sans Serif"/>
              <a:cs typeface="Microsoft Sans Serif"/>
            </a:endParaRPr>
          </a:p>
          <a:p>
            <a:pPr marL="812800" lvl="1" indent="-343535" algn="just">
              <a:spcBef>
                <a:spcPts val="270"/>
              </a:spcBef>
              <a:buFontTx/>
              <a:buAutoNum type="arabicPeriod"/>
              <a:tabLst>
                <a:tab pos="813435" algn="l"/>
              </a:tabLst>
            </a:pP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lang="en-US"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between</a:t>
            </a:r>
            <a:r>
              <a:rPr lang="en-US"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date </a:t>
            </a:r>
            <a:r>
              <a:rPr lang="en-US"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lang="en-US"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lang="en-US"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lang="en-US"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lang="en-US"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lang="en-US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20,</a:t>
            </a:r>
            <a:r>
              <a:rPr lang="en-US"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lang="en-US"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lang="en-US"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lang="en-US" sz="16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4400" y="1295400"/>
            <a:ext cx="86106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125" dirty="0"/>
              <a:t> </a:t>
            </a:r>
            <a:r>
              <a:rPr dirty="0"/>
              <a:t>with</a:t>
            </a:r>
            <a:r>
              <a:rPr spc="125" dirty="0"/>
              <a:t> </a:t>
            </a:r>
            <a:r>
              <a:rPr spc="-37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933575"/>
            <a:ext cx="10220960" cy="492442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483234" algn="just">
              <a:lnSpc>
                <a:spcPts val="1920"/>
              </a:lnSpc>
              <a:spcBef>
                <a:spcPts val="565"/>
              </a:spcBef>
              <a:tabLst>
                <a:tab pos="241300" algn="l"/>
              </a:tabLst>
            </a:pP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helps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geospatial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impact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600" dirty="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944"/>
              </a:spcBef>
              <a:tabLst>
                <a:tab pos="241300" algn="l"/>
              </a:tabLst>
            </a:pP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map:</a:t>
            </a:r>
            <a:endParaRPr sz="1600" dirty="0">
              <a:latin typeface="Microsoft Sans Serif"/>
              <a:cs typeface="Microsoft Sans Serif"/>
            </a:endParaRPr>
          </a:p>
          <a:p>
            <a:pPr marL="469265" lvl="1" algn="just">
              <a:lnSpc>
                <a:spcPct val="100000"/>
              </a:lnSpc>
              <a:spcBef>
                <a:spcPts val="994"/>
              </a:spcBef>
              <a:tabLst>
                <a:tab pos="699135" algn="l"/>
              </a:tabLst>
            </a:pPr>
            <a:r>
              <a:rPr lang="en-IN"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1.)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visually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1600" dirty="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111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‘folium.circle’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‘folium.marker’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area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text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600" dirty="0">
              <a:latin typeface="Microsoft Sans Serif"/>
              <a:cs typeface="Microsoft Sans Serif"/>
            </a:endParaRPr>
          </a:p>
          <a:p>
            <a:pPr marL="469265" lvl="1" algn="just">
              <a:lnSpc>
                <a:spcPct val="100000"/>
              </a:lnSpc>
              <a:spcBef>
                <a:spcPts val="980"/>
              </a:spcBef>
              <a:tabLst>
                <a:tab pos="699135" algn="l"/>
              </a:tabLst>
            </a:pPr>
            <a:r>
              <a:rPr lang="en-IN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2.)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‘MarkerCluster()’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(green)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(red)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600" dirty="0">
              <a:latin typeface="Microsoft Sans Serif"/>
              <a:cs typeface="Microsoft Sans Serif"/>
            </a:endParaRPr>
          </a:p>
          <a:p>
            <a:pPr marL="1155700" lvl="2" indent="-229235" algn="just">
              <a:lnSpc>
                <a:spcPts val="1889"/>
              </a:lnSpc>
              <a:spcBef>
                <a:spcPts val="985"/>
              </a:spcBef>
              <a:buFont typeface="Arial"/>
              <a:buChar char="•"/>
              <a:tabLst>
                <a:tab pos="699135" algn="l"/>
              </a:tabLst>
            </a:pP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distances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600" dirty="0">
              <a:latin typeface="Microsoft Sans Serif"/>
              <a:cs typeface="Microsoft Sans Serif"/>
            </a:endParaRPr>
          </a:p>
          <a:p>
            <a:pPr marL="1726565" lvl="3" indent="-342900">
              <a:lnSpc>
                <a:spcPts val="1255"/>
              </a:lnSpc>
              <a:buFont typeface="+mj-lt"/>
              <a:buAutoNum type="alphaLcPeriod"/>
              <a:tabLst>
                <a:tab pos="1155700" algn="l"/>
                <a:tab pos="115633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‘MousePosition()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mouse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position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endParaRPr sz="1600" dirty="0">
              <a:latin typeface="Microsoft Sans Serif"/>
              <a:cs typeface="Microsoft Sans Serif"/>
            </a:endParaRPr>
          </a:p>
          <a:p>
            <a:pPr marL="1726565" lvl="3" indent="-342900">
              <a:lnSpc>
                <a:spcPts val="1250"/>
              </a:lnSpc>
              <a:buFont typeface="+mj-lt"/>
              <a:buAutoNum type="alphaLcPeriod"/>
              <a:tabLst>
                <a:tab pos="1155700" algn="l"/>
                <a:tab pos="115633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‘folium.Marker()’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(in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KM)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600" dirty="0">
              <a:latin typeface="Microsoft Sans Serif"/>
              <a:cs typeface="Microsoft Sans Serif"/>
            </a:endParaRPr>
          </a:p>
          <a:p>
            <a:pPr marL="1726565" lvl="3" indent="-342900">
              <a:lnSpc>
                <a:spcPts val="1250"/>
              </a:lnSpc>
              <a:buFont typeface="+mj-lt"/>
              <a:buAutoNum type="alphaLcPeriod"/>
              <a:tabLst>
                <a:tab pos="1155700" algn="l"/>
                <a:tab pos="115633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‘folium.Polyline()’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draw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600" dirty="0">
              <a:latin typeface="Microsoft Sans Serif"/>
              <a:cs typeface="Microsoft Sans Serif"/>
            </a:endParaRPr>
          </a:p>
          <a:p>
            <a:pPr marL="1726565" lvl="3" indent="-342900">
              <a:lnSpc>
                <a:spcPts val="1405"/>
              </a:lnSpc>
              <a:buFont typeface="+mj-lt"/>
              <a:buAutoNum type="alphaLcPeriod"/>
              <a:tabLst>
                <a:tab pos="1155700" algn="l"/>
                <a:tab pos="1156335" algn="l"/>
              </a:tabLst>
            </a:pP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Repeated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steps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draw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–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railroad,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highway,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city)</a:t>
            </a:r>
            <a:endParaRPr sz="16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  <a:tabLst>
                <a:tab pos="240665" algn="l"/>
                <a:tab pos="241300" algn="l"/>
              </a:tabLst>
            </a:pP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Building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Map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Folium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helped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questions:</a:t>
            </a:r>
            <a:endParaRPr sz="1600" dirty="0">
              <a:latin typeface="Microsoft Sans Serif"/>
              <a:cs typeface="Microsoft Sans Serif"/>
            </a:endParaRPr>
          </a:p>
          <a:p>
            <a:pPr marL="469265" lvl="1">
              <a:lnSpc>
                <a:spcPct val="100000"/>
              </a:lnSpc>
              <a:spcBef>
                <a:spcPts val="204"/>
              </a:spcBef>
              <a:tabLst>
                <a:tab pos="698500" algn="l"/>
                <a:tab pos="699135" algn="l"/>
              </a:tabLst>
            </a:pPr>
            <a:r>
              <a:rPr lang="en-IN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1.)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railways?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600" dirty="0">
              <a:latin typeface="Microsoft Sans Serif"/>
              <a:cs typeface="Microsoft Sans Serif"/>
            </a:endParaRPr>
          </a:p>
          <a:p>
            <a:pPr marL="469265" lvl="1">
              <a:lnSpc>
                <a:spcPct val="100000"/>
              </a:lnSpc>
              <a:spcBef>
                <a:spcPts val="195"/>
              </a:spcBef>
              <a:tabLst>
                <a:tab pos="698500" algn="l"/>
                <a:tab pos="699135" algn="l"/>
              </a:tabLst>
            </a:pPr>
            <a:r>
              <a:rPr lang="en-IN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2.)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highways?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600" dirty="0">
              <a:latin typeface="Microsoft Sans Serif"/>
              <a:cs typeface="Microsoft Sans Serif"/>
            </a:endParaRPr>
          </a:p>
          <a:p>
            <a:pPr marL="469265" lvl="1">
              <a:lnSpc>
                <a:spcPct val="100000"/>
              </a:lnSpc>
              <a:spcBef>
                <a:spcPts val="190"/>
              </a:spcBef>
              <a:tabLst>
                <a:tab pos="698500" algn="l"/>
                <a:tab pos="699135" algn="l"/>
              </a:tabLst>
            </a:pPr>
            <a:r>
              <a:rPr lang="en-IN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3.)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coastline?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600" dirty="0">
              <a:latin typeface="Microsoft Sans Serif"/>
              <a:cs typeface="Microsoft Sans Serif"/>
            </a:endParaRPr>
          </a:p>
          <a:p>
            <a:pPr marL="469265" lvl="1">
              <a:lnSpc>
                <a:spcPct val="100000"/>
              </a:lnSpc>
              <a:spcBef>
                <a:spcPts val="195"/>
              </a:spcBef>
              <a:tabLst>
                <a:tab pos="698500" algn="l"/>
                <a:tab pos="699135" algn="l"/>
              </a:tabLst>
            </a:pPr>
            <a:r>
              <a:rPr lang="en-IN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4.)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keep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cities?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219200"/>
            <a:ext cx="1028893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20" dirty="0"/>
              <a:t> </a:t>
            </a:r>
            <a:r>
              <a:rPr dirty="0"/>
              <a:t>an</a:t>
            </a:r>
            <a:r>
              <a:rPr spc="-125" dirty="0"/>
              <a:t> </a:t>
            </a:r>
            <a:r>
              <a:rPr spc="-65" dirty="0"/>
              <a:t>Interactive</a:t>
            </a:r>
            <a:r>
              <a:rPr spc="-125" dirty="0"/>
              <a:t> </a:t>
            </a:r>
            <a:r>
              <a:rPr spc="-35" dirty="0"/>
              <a:t>Map</a:t>
            </a:r>
            <a:r>
              <a:rPr spc="-120" dirty="0"/>
              <a:t> </a:t>
            </a:r>
            <a:r>
              <a:rPr dirty="0"/>
              <a:t>with</a:t>
            </a:r>
            <a:r>
              <a:rPr spc="-114" dirty="0"/>
              <a:t> </a:t>
            </a:r>
            <a:r>
              <a:rPr spc="-35" dirty="0"/>
              <a:t>Folium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14</a:t>
            </a:fld>
            <a:endParaRPr spc="4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919" y="2055483"/>
            <a:ext cx="10161270" cy="3961726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40640">
              <a:lnSpc>
                <a:spcPts val="1920"/>
              </a:lnSpc>
              <a:spcBef>
                <a:spcPts val="565"/>
              </a:spcBef>
              <a:tabLst>
                <a:tab pos="240665" algn="l"/>
                <a:tab pos="241300" algn="l"/>
              </a:tabLst>
            </a:pPr>
            <a:r>
              <a:rPr lang="en-IN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1.)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application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real-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Drop-down,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Pie Chart,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slide,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Scatter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Dashboard.</a:t>
            </a:r>
            <a:endParaRPr sz="1600" dirty="0">
              <a:latin typeface="Microsoft Sans Serif"/>
              <a:cs typeface="Microsoft Sans Serif"/>
            </a:endParaRPr>
          </a:p>
          <a:p>
            <a:pPr marL="812800" marR="374015" lvl="1" indent="-342900">
              <a:lnSpc>
                <a:spcPts val="1630"/>
              </a:lnSpc>
              <a:spcBef>
                <a:spcPts val="20"/>
              </a:spcBef>
              <a:buFont typeface="Arial" panose="020B0604020202020204" pitchFamily="34" charset="0"/>
              <a:buChar char="•"/>
              <a:tabLst>
                <a:tab pos="812165" algn="l"/>
                <a:tab pos="81343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Drop-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down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Input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component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600" dirty="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ts val="1445"/>
              </a:lnSpc>
              <a:buFont typeface="Arial" panose="020B0604020202020204" pitchFamily="34" charset="0"/>
              <a:buChar char="•"/>
              <a:tabLst>
                <a:tab pos="812165" algn="l"/>
                <a:tab pos="81343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‘All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Sites’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IN" sz="160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endParaRPr sz="1600" dirty="0">
              <a:latin typeface="Microsoft Sans Serif"/>
              <a:cs typeface="Microsoft Sans Serif"/>
            </a:endParaRPr>
          </a:p>
          <a:p>
            <a:pPr marL="812800" marR="184150" lvl="1" indent="-342900">
              <a:lnSpc>
                <a:spcPts val="1630"/>
              </a:lnSpc>
              <a:spcBef>
                <a:spcPts val="195"/>
              </a:spcBef>
              <a:buFont typeface="Arial" panose="020B0604020202020204" pitchFamily="34" charset="0"/>
              <a:buChar char="•"/>
              <a:tabLst>
                <a:tab pos="812165" algn="l"/>
                <a:tab pos="81343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range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slider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easily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endParaRPr sz="1600" dirty="0">
              <a:latin typeface="Microsoft Sans Serif"/>
              <a:cs typeface="Microsoft Sans Serif"/>
            </a:endParaRPr>
          </a:p>
          <a:p>
            <a:pPr marL="812800" marR="5080" lvl="1" indent="-342900">
              <a:lnSpc>
                <a:spcPct val="80000"/>
              </a:lnSpc>
              <a:spcBef>
                <a:spcPts val="15"/>
              </a:spcBef>
              <a:buFont typeface="Arial" panose="020B0604020202020204" pitchFamily="34" charset="0"/>
              <a:buChar char="•"/>
              <a:tabLst>
                <a:tab pos="812165" algn="l"/>
                <a:tab pos="81343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correlated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mission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site(s).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provided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with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endParaRPr sz="16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40665" algn="l"/>
                <a:tab pos="241300" algn="l"/>
              </a:tabLst>
            </a:pPr>
            <a:r>
              <a:rPr lang="en-IN"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2.)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helped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questions:</a:t>
            </a:r>
            <a:endParaRPr sz="1600" dirty="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926465" algn="l"/>
                <a:tab pos="927735" algn="l"/>
              </a:tabLst>
            </a:pP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the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largest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launches?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29" dirty="0">
                <a:solidFill>
                  <a:srgbClr val="4471C4"/>
                </a:solidFill>
                <a:latin typeface="Microsoft Sans Serif"/>
                <a:cs typeface="Microsoft Sans Serif"/>
              </a:rPr>
              <a:t>KSC</a:t>
            </a:r>
            <a:r>
              <a:rPr sz="1600" spc="5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600" spc="-120" dirty="0">
                <a:solidFill>
                  <a:srgbClr val="4471C4"/>
                </a:solidFill>
                <a:latin typeface="Microsoft Sans Serif"/>
                <a:cs typeface="Microsoft Sans Serif"/>
              </a:rPr>
              <a:t>LC-</a:t>
            </a:r>
            <a:r>
              <a:rPr sz="1600" dirty="0">
                <a:solidFill>
                  <a:srgbClr val="4471C4"/>
                </a:solidFill>
                <a:latin typeface="Microsoft Sans Serif"/>
                <a:cs typeface="Microsoft Sans Serif"/>
              </a:rPr>
              <a:t>39A</a:t>
            </a:r>
            <a:r>
              <a:rPr sz="16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4471C4"/>
                </a:solidFill>
                <a:latin typeface="Microsoft Sans Serif"/>
                <a:cs typeface="Microsoft Sans Serif"/>
              </a:rPr>
              <a:t>with</a:t>
            </a:r>
            <a:r>
              <a:rPr sz="1600" spc="-1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6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10</a:t>
            </a:r>
            <a:endParaRPr sz="1600" dirty="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5"/>
              </a:spcBef>
              <a:buFont typeface="Arial" panose="020B0604020202020204" pitchFamily="34" charset="0"/>
              <a:buChar char="•"/>
              <a:tabLst>
                <a:tab pos="926465" algn="l"/>
                <a:tab pos="927735" algn="l"/>
              </a:tabLst>
            </a:pP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29" dirty="0">
                <a:solidFill>
                  <a:srgbClr val="4471C4"/>
                </a:solidFill>
                <a:latin typeface="Microsoft Sans Serif"/>
                <a:cs typeface="Microsoft Sans Serif"/>
              </a:rPr>
              <a:t>KSC</a:t>
            </a:r>
            <a:r>
              <a:rPr sz="16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600" spc="-120" dirty="0">
                <a:solidFill>
                  <a:srgbClr val="4471C4"/>
                </a:solidFill>
                <a:latin typeface="Microsoft Sans Serif"/>
                <a:cs typeface="Microsoft Sans Serif"/>
              </a:rPr>
              <a:t>LC-</a:t>
            </a:r>
            <a:r>
              <a:rPr sz="1600" dirty="0">
                <a:solidFill>
                  <a:srgbClr val="4471C4"/>
                </a:solidFill>
                <a:latin typeface="Microsoft Sans Serif"/>
                <a:cs typeface="Microsoft Sans Serif"/>
              </a:rPr>
              <a:t>39A</a:t>
            </a:r>
            <a:r>
              <a:rPr sz="1600" spc="-1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4471C4"/>
                </a:solidFill>
                <a:latin typeface="Microsoft Sans Serif"/>
                <a:cs typeface="Microsoft Sans Serif"/>
              </a:rPr>
              <a:t>with</a:t>
            </a:r>
            <a:r>
              <a:rPr sz="1600" spc="1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4471C4"/>
                </a:solidFill>
                <a:latin typeface="Microsoft Sans Serif"/>
                <a:cs typeface="Microsoft Sans Serif"/>
              </a:rPr>
              <a:t>76.9%</a:t>
            </a:r>
            <a:r>
              <a:rPr sz="16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4471C4"/>
                </a:solidFill>
                <a:latin typeface="Microsoft Sans Serif"/>
                <a:cs typeface="Microsoft Sans Serif"/>
              </a:rPr>
              <a:t>success</a:t>
            </a:r>
            <a:endParaRPr sz="1600" dirty="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0"/>
              </a:spcBef>
              <a:buFont typeface="Arial" panose="020B0604020202020204" pitchFamily="34" charset="0"/>
              <a:buChar char="•"/>
              <a:tabLst>
                <a:tab pos="926465" algn="l"/>
                <a:tab pos="927735" algn="l"/>
              </a:tabLst>
            </a:pP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range(s)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4471C4"/>
                </a:solidFill>
                <a:latin typeface="Microsoft Sans Serif"/>
                <a:cs typeface="Microsoft Sans Serif"/>
              </a:rPr>
              <a:t>2000</a:t>
            </a:r>
            <a:r>
              <a:rPr sz="1600" spc="-3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600" spc="350" dirty="0">
                <a:solidFill>
                  <a:srgbClr val="4471C4"/>
                </a:solidFill>
                <a:latin typeface="Microsoft Sans Serif"/>
                <a:cs typeface="Microsoft Sans Serif"/>
              </a:rPr>
              <a:t>–</a:t>
            </a:r>
            <a:r>
              <a:rPr sz="1600" spc="-3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4471C4"/>
                </a:solidFill>
                <a:latin typeface="Microsoft Sans Serif"/>
                <a:cs typeface="Microsoft Sans Serif"/>
              </a:rPr>
              <a:t>5000</a:t>
            </a:r>
            <a:r>
              <a:rPr sz="1600" spc="-4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kg</a:t>
            </a:r>
            <a:endParaRPr sz="1600" dirty="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5"/>
              </a:spcBef>
              <a:buFont typeface="Arial" panose="020B0604020202020204" pitchFamily="34" charset="0"/>
              <a:buChar char="•"/>
              <a:tabLst>
                <a:tab pos="926465" algn="l"/>
                <a:tab pos="927735" algn="l"/>
              </a:tabLst>
            </a:pP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range(s)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4471C4"/>
                </a:solidFill>
                <a:latin typeface="Microsoft Sans Serif"/>
                <a:cs typeface="Microsoft Sans Serif"/>
              </a:rPr>
              <a:t>0-</a:t>
            </a:r>
            <a:r>
              <a:rPr sz="1600" spc="75" dirty="0">
                <a:solidFill>
                  <a:srgbClr val="4471C4"/>
                </a:solidFill>
                <a:latin typeface="Microsoft Sans Serif"/>
                <a:cs typeface="Microsoft Sans Serif"/>
              </a:rPr>
              <a:t>2000</a:t>
            </a:r>
            <a:r>
              <a:rPr sz="1600" spc="-4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4471C4"/>
                </a:solidFill>
                <a:latin typeface="Microsoft Sans Serif"/>
                <a:cs typeface="Microsoft Sans Serif"/>
              </a:rPr>
              <a:t>and</a:t>
            </a:r>
            <a:r>
              <a:rPr sz="1600" spc="-2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4471C4"/>
                </a:solidFill>
                <a:latin typeface="Microsoft Sans Serif"/>
                <a:cs typeface="Microsoft Sans Serif"/>
              </a:rPr>
              <a:t>5500</a:t>
            </a:r>
            <a:r>
              <a:rPr sz="1600" spc="-4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4471C4"/>
                </a:solidFill>
                <a:latin typeface="Microsoft Sans Serif"/>
                <a:cs typeface="Microsoft Sans Serif"/>
              </a:rPr>
              <a:t>-</a:t>
            </a:r>
            <a:r>
              <a:rPr sz="1600" spc="-2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4471C4"/>
                </a:solidFill>
                <a:latin typeface="Microsoft Sans Serif"/>
                <a:cs typeface="Microsoft Sans Serif"/>
              </a:rPr>
              <a:t>7000</a:t>
            </a:r>
            <a:endParaRPr sz="1600" dirty="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5"/>
              </a:spcBef>
              <a:buFont typeface="Arial" panose="020B0604020202020204" pitchFamily="34" charset="0"/>
              <a:buChar char="•"/>
              <a:tabLst>
                <a:tab pos="926465" algn="l"/>
                <a:tab pos="927735" algn="l"/>
              </a:tabLst>
            </a:pP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(v1.0,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v1.1,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FT,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B4,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B5,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etc.)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FT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6919" y="1447800"/>
            <a:ext cx="1027623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95" dirty="0"/>
              <a:t> </a:t>
            </a:r>
            <a:r>
              <a:rPr dirty="0"/>
              <a:t>a</a:t>
            </a:r>
            <a:r>
              <a:rPr spc="-110" dirty="0"/>
              <a:t> </a:t>
            </a:r>
            <a:r>
              <a:rPr spc="-80" dirty="0"/>
              <a:t>Dashboard</a:t>
            </a:r>
            <a:r>
              <a:rPr spc="-60" dirty="0"/>
              <a:t> </a:t>
            </a:r>
            <a:r>
              <a:rPr dirty="0"/>
              <a:t>with</a:t>
            </a:r>
            <a:r>
              <a:rPr spc="-100" dirty="0"/>
              <a:t> </a:t>
            </a:r>
            <a:r>
              <a:rPr dirty="0"/>
              <a:t>Plotly</a:t>
            </a:r>
            <a:r>
              <a:rPr spc="-85" dirty="0"/>
              <a:t> </a:t>
            </a:r>
            <a:r>
              <a:rPr spc="-110" dirty="0"/>
              <a:t>Dash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15</a:t>
            </a:fld>
            <a:endParaRPr spc="4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2689" y="766922"/>
            <a:ext cx="945273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Predictive</a:t>
            </a:r>
            <a:r>
              <a:rPr spc="-130" dirty="0"/>
              <a:t> </a:t>
            </a:r>
            <a:r>
              <a:rPr spc="-110" dirty="0"/>
              <a:t>Analysis</a:t>
            </a:r>
            <a:r>
              <a:rPr spc="-135" dirty="0"/>
              <a:t> </a:t>
            </a:r>
            <a:r>
              <a:rPr spc="-114" dirty="0"/>
              <a:t>(Classification)</a:t>
            </a: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12"/>
          </p:nvPr>
        </p:nvSpPr>
        <p:spPr>
          <a:xfrm>
            <a:off x="8746958" y="38100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16</a:t>
            </a:fld>
            <a:endParaRPr spc="45" dirty="0"/>
          </a:p>
        </p:txBody>
      </p:sp>
      <p:grpSp>
        <p:nvGrpSpPr>
          <p:cNvPr id="3" name="object 3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4" name="object 4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59281" y="1633855"/>
            <a:ext cx="1803400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100">
              <a:latin typeface="Calibri"/>
              <a:cs typeface="Calibri"/>
            </a:endParaRPr>
          </a:p>
          <a:p>
            <a:pPr marL="635" algn="ctr">
              <a:lnSpc>
                <a:spcPts val="1265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‘Class’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9" name="object 9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373373" y="1710689"/>
            <a:ext cx="13404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Standardize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data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3" name="object 13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313934" y="1633855"/>
            <a:ext cx="1622425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Train/Test/Split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  <a:p>
            <a:pPr marL="71755">
              <a:lnSpc>
                <a:spcPts val="1265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sets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7" name="object 17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390638" y="1710689"/>
            <a:ext cx="16357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Refine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1" name="object 21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501885" y="1633855"/>
            <a:ext cx="1577340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 best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performing</a:t>
            </a:r>
            <a:endParaRPr sz="1100">
              <a:latin typeface="Calibri"/>
              <a:cs typeface="Calibri"/>
            </a:endParaRPr>
          </a:p>
          <a:p>
            <a:pPr marL="1270" algn="ctr">
              <a:lnSpc>
                <a:spcPts val="1265"/>
              </a:lnSpc>
            </a:pP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54779" y="2302764"/>
            <a:ext cx="3764279" cy="4340860"/>
          </a:xfrm>
          <a:custGeom>
            <a:avLst/>
            <a:gdLst/>
            <a:ahLst/>
            <a:cxnLst/>
            <a:rect l="l" t="t" r="r" b="b"/>
            <a:pathLst>
              <a:path w="3764279" h="4340859">
                <a:moveTo>
                  <a:pt x="3764279" y="0"/>
                </a:moveTo>
                <a:lnTo>
                  <a:pt x="0" y="0"/>
                </a:lnTo>
                <a:lnTo>
                  <a:pt x="0" y="4340352"/>
                </a:lnTo>
                <a:lnTo>
                  <a:pt x="3764279" y="4340352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954779" y="2302764"/>
            <a:ext cx="3764279" cy="4340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516255" indent="-228600">
              <a:lnSpc>
                <a:spcPct val="100000"/>
              </a:lnSpc>
              <a:spcBef>
                <a:spcPts val="295"/>
              </a:spcBef>
              <a:buAutoNum type="arabicPeriod" startAt="4"/>
              <a:tabLst>
                <a:tab pos="320040" algn="l"/>
              </a:tabLst>
            </a:pPr>
            <a:r>
              <a:rPr sz="120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refine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based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0" dirty="0">
                <a:latin typeface="Calibri"/>
                <a:cs typeface="Calibri"/>
              </a:rPr>
              <a:t> following </a:t>
            </a:r>
            <a:r>
              <a:rPr sz="1200" dirty="0">
                <a:latin typeface="Calibri"/>
                <a:cs typeface="Calibri"/>
              </a:rPr>
              <a:t>classification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Algorithms: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(below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example)</a:t>
            </a:r>
            <a:endParaRPr sz="1200">
              <a:latin typeface="Calibri"/>
              <a:cs typeface="Calibri"/>
            </a:endParaRPr>
          </a:p>
          <a:p>
            <a:pPr marL="777240" lvl="1" indent="-228600">
              <a:lnSpc>
                <a:spcPct val="100000"/>
              </a:lnSpc>
              <a:buAutoNum type="romanLcPeriod"/>
              <a:tabLst>
                <a:tab pos="776605" algn="l"/>
                <a:tab pos="777240" algn="l"/>
              </a:tabLst>
            </a:pPr>
            <a:r>
              <a:rPr sz="1200" dirty="0">
                <a:latin typeface="Calibri"/>
                <a:cs typeface="Calibri"/>
              </a:rPr>
              <a:t>Create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Logistic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Regression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object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then</a:t>
            </a:r>
            <a:endParaRPr sz="1200">
              <a:latin typeface="Calibri"/>
              <a:cs typeface="Calibri"/>
            </a:endParaRPr>
          </a:p>
          <a:p>
            <a:pPr marL="77724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GridSearchCV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  <a:p>
            <a:pPr marL="777240" marR="11557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dirty="0">
                <a:latin typeface="Calibri"/>
                <a:cs typeface="Calibri"/>
              </a:rPr>
              <a:t>Fit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train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GridSearchCV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object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train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Calibri"/>
              <a:buAutoNum type="romanLcPeriod" startAt="2"/>
            </a:pPr>
            <a:endParaRPr sz="1100">
              <a:latin typeface="Calibri"/>
              <a:cs typeface="Calibri"/>
            </a:endParaRPr>
          </a:p>
          <a:p>
            <a:pPr marL="777240" marR="323215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dirty="0">
                <a:latin typeface="Calibri"/>
                <a:cs typeface="Calibri"/>
              </a:rPr>
              <a:t>Find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display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best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hyperparameters</a:t>
            </a:r>
            <a:r>
              <a:rPr sz="1200" spc="-25" dirty="0">
                <a:latin typeface="Calibri"/>
                <a:cs typeface="Calibri"/>
              </a:rPr>
              <a:t> and </a:t>
            </a:r>
            <a:r>
              <a:rPr sz="1200" dirty="0">
                <a:latin typeface="Calibri"/>
                <a:cs typeface="Calibri"/>
              </a:rPr>
              <a:t>accuracy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score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Calibri"/>
              <a:buAutoNum type="romanLcPeriod" startAt="2"/>
            </a:pPr>
            <a:endParaRPr sz="1150">
              <a:latin typeface="Calibri"/>
              <a:cs typeface="Calibri"/>
            </a:endParaRPr>
          </a:p>
          <a:p>
            <a:pPr marL="777240" marR="595630" lvl="1" indent="-228600">
              <a:lnSpc>
                <a:spcPct val="100000"/>
              </a:lnSpc>
              <a:spcBef>
                <a:spcPts val="5"/>
              </a:spcBef>
              <a:buAutoNum type="romanLcPeriod" startAt="2"/>
              <a:tabLst>
                <a:tab pos="777240" algn="l"/>
              </a:tabLst>
            </a:pPr>
            <a:r>
              <a:rPr sz="1200" dirty="0">
                <a:latin typeface="Calibri"/>
                <a:cs typeface="Calibri"/>
              </a:rPr>
              <a:t>Check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accuracy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test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 </a:t>
            </a:r>
            <a:r>
              <a:rPr sz="1200" dirty="0">
                <a:latin typeface="Calibri"/>
                <a:cs typeface="Calibri"/>
              </a:rPr>
              <a:t>creating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confusion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matrix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Calibri"/>
              <a:buAutoNum type="romanLcPeriod" startAt="2"/>
            </a:pPr>
            <a:endParaRPr sz="1100">
              <a:latin typeface="Calibri"/>
              <a:cs typeface="Calibri"/>
            </a:endParaRPr>
          </a:p>
          <a:p>
            <a:pPr marL="777240" marR="31496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dirty="0">
                <a:latin typeface="Calibri"/>
                <a:cs typeface="Calibri"/>
              </a:rPr>
              <a:t>Repeat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above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steps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Decision</a:t>
            </a:r>
            <a:r>
              <a:rPr sz="1200" spc="-10" dirty="0">
                <a:latin typeface="Calibri"/>
                <a:cs typeface="Calibri"/>
              </a:rPr>
              <a:t> Tree,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KNN,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SVM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algorithms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01356" y="2327148"/>
            <a:ext cx="4277995" cy="3601720"/>
          </a:xfrm>
          <a:custGeom>
            <a:avLst/>
            <a:gdLst/>
            <a:ahLst/>
            <a:cxnLst/>
            <a:rect l="l" t="t" r="r" b="b"/>
            <a:pathLst>
              <a:path w="4277995" h="3601720">
                <a:moveTo>
                  <a:pt x="4277867" y="0"/>
                </a:moveTo>
                <a:lnTo>
                  <a:pt x="0" y="0"/>
                </a:lnTo>
                <a:lnTo>
                  <a:pt x="0" y="3601212"/>
                </a:lnTo>
                <a:lnTo>
                  <a:pt x="4277867" y="3601212"/>
                </a:lnTo>
                <a:lnTo>
                  <a:pt x="4277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801356" y="2327148"/>
            <a:ext cx="4277995" cy="3601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sz="1200" spc="-25" dirty="0">
                <a:latin typeface="Calibri"/>
                <a:cs typeface="Calibri"/>
              </a:rPr>
              <a:t>3.</a:t>
            </a:r>
            <a:r>
              <a:rPr sz="1200" dirty="0">
                <a:latin typeface="Calibri"/>
                <a:cs typeface="Calibri"/>
              </a:rPr>
              <a:t>	Find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best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performing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2776" y="2302764"/>
            <a:ext cx="3764279" cy="1569720"/>
          </a:xfrm>
          <a:custGeom>
            <a:avLst/>
            <a:gdLst/>
            <a:ahLst/>
            <a:cxnLst/>
            <a:rect l="l" t="t" r="r" b="b"/>
            <a:pathLst>
              <a:path w="3764279" h="1569720">
                <a:moveTo>
                  <a:pt x="3764279" y="0"/>
                </a:moveTo>
                <a:lnTo>
                  <a:pt x="0" y="0"/>
                </a:lnTo>
                <a:lnTo>
                  <a:pt x="0" y="1569720"/>
                </a:lnTo>
                <a:lnTo>
                  <a:pt x="3764279" y="1569720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2776" y="2302764"/>
            <a:ext cx="3764279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19405" marR="35750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1.</a:t>
            </a:r>
            <a:r>
              <a:rPr sz="1200" spc="160" dirty="0">
                <a:latin typeface="Calibri"/>
                <a:cs typeface="Calibri"/>
              </a:rPr>
              <a:t>  </a:t>
            </a:r>
            <a:r>
              <a:rPr sz="1200" dirty="0">
                <a:latin typeface="Calibri"/>
                <a:cs typeface="Calibri"/>
              </a:rPr>
              <a:t>Load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dataset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(csv)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and </a:t>
            </a:r>
            <a:r>
              <a:rPr sz="1200" dirty="0">
                <a:latin typeface="Calibri"/>
                <a:cs typeface="Calibri"/>
              </a:rPr>
              <a:t>create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NumPy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array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class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0" dirty="0">
                <a:latin typeface="Calibri"/>
                <a:cs typeface="Calibri"/>
              </a:rPr>
              <a:t> 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11252" y="2842260"/>
            <a:ext cx="3764279" cy="1943100"/>
            <a:chOff x="111252" y="2842260"/>
            <a:chExt cx="3764279" cy="1943100"/>
          </a:xfrm>
        </p:grpSpPr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" y="2842260"/>
              <a:ext cx="3526536" cy="3291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4" y="3253740"/>
              <a:ext cx="2435352" cy="25755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11252" y="3954780"/>
              <a:ext cx="3764279" cy="830580"/>
            </a:xfrm>
            <a:custGeom>
              <a:avLst/>
              <a:gdLst/>
              <a:ahLst/>
              <a:cxnLst/>
              <a:rect l="l" t="t" r="r" b="b"/>
              <a:pathLst>
                <a:path w="3764279" h="830579">
                  <a:moveTo>
                    <a:pt x="3764279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764279" y="830580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1252" y="3954779"/>
            <a:ext cx="3764279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11747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160" dirty="0">
                <a:latin typeface="Calibri"/>
                <a:cs typeface="Calibri"/>
              </a:rPr>
              <a:t>  </a:t>
            </a:r>
            <a:r>
              <a:rPr sz="1200" spc="-10" dirty="0">
                <a:latin typeface="Calibri"/>
                <a:cs typeface="Calibri"/>
              </a:rPr>
              <a:t>Standardize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X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reassign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variable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X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using transform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1252" y="4411979"/>
            <a:ext cx="3764279" cy="2406650"/>
            <a:chOff x="111252" y="4411979"/>
            <a:chExt cx="3764279" cy="240665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264" y="4411979"/>
              <a:ext cx="3451860" cy="20726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11252" y="4879847"/>
              <a:ext cx="3764279" cy="1938655"/>
            </a:xfrm>
            <a:custGeom>
              <a:avLst/>
              <a:gdLst/>
              <a:ahLst/>
              <a:cxnLst/>
              <a:rect l="l" t="t" r="r" b="b"/>
              <a:pathLst>
                <a:path w="3764279" h="1938654">
                  <a:moveTo>
                    <a:pt x="3764279" y="0"/>
                  </a:moveTo>
                  <a:lnTo>
                    <a:pt x="0" y="0"/>
                  </a:lnTo>
                  <a:lnTo>
                    <a:pt x="0" y="1938527"/>
                  </a:lnTo>
                  <a:lnTo>
                    <a:pt x="3764279" y="1938527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11252" y="4879847"/>
            <a:ext cx="3764279" cy="1938655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365760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3.</a:t>
            </a:r>
            <a:r>
              <a:rPr sz="1200" spc="160" dirty="0">
                <a:latin typeface="Calibri"/>
                <a:cs typeface="Calibri"/>
              </a:rPr>
              <a:t>  </a:t>
            </a:r>
            <a:r>
              <a:rPr sz="1200" spc="-10" dirty="0">
                <a:latin typeface="Calibri"/>
                <a:cs typeface="Calibri"/>
              </a:rPr>
              <a:t>Train/test/split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X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 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training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test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data </a:t>
            </a:r>
            <a:r>
              <a:rPr sz="1200" spc="-10" dirty="0">
                <a:latin typeface="Calibri"/>
                <a:cs typeface="Calibri"/>
              </a:rPr>
              <a:t>sets.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04215" y="2705100"/>
            <a:ext cx="11875135" cy="3599815"/>
            <a:chOff x="204215" y="2705100"/>
            <a:chExt cx="11875135" cy="3599815"/>
          </a:xfrm>
        </p:grpSpPr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9936" y="3538727"/>
              <a:ext cx="3633216" cy="5135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119" y="4605527"/>
              <a:ext cx="3631691" cy="24536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1415" y="5350764"/>
              <a:ext cx="2592324" cy="3810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215" y="5393435"/>
              <a:ext cx="3454908" cy="91135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59268" y="2705100"/>
              <a:ext cx="4219956" cy="41452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6323" y="3313176"/>
              <a:ext cx="4027931" cy="5638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6323" y="3956303"/>
              <a:ext cx="3061716" cy="10927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8" y="1550869"/>
            <a:ext cx="57848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sections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for: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79558" y="854680"/>
            <a:ext cx="86106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Results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917950" y="2061717"/>
            <a:ext cx="6461125" cy="1294765"/>
            <a:chOff x="3917950" y="2061717"/>
            <a:chExt cx="6461125" cy="1294765"/>
          </a:xfrm>
        </p:grpSpPr>
        <p:sp>
          <p:nvSpPr>
            <p:cNvPr id="6" name="object 6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59758" y="2204084"/>
            <a:ext cx="1031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800" spc="-10" dirty="0">
                <a:latin typeface="Calibri"/>
                <a:cs typeface="Calibri"/>
              </a:rPr>
              <a:t>Samples: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99717" y="2293366"/>
            <a:ext cx="2631440" cy="831215"/>
            <a:chOff x="1299717" y="2293366"/>
            <a:chExt cx="2631440" cy="831215"/>
          </a:xfrm>
        </p:grpSpPr>
        <p:sp>
          <p:nvSpPr>
            <p:cNvPr id="10" name="object 10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65858" y="2353436"/>
            <a:ext cx="1897380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5"/>
              </a:lnSpc>
              <a:spcBef>
                <a:spcPts val="100"/>
              </a:spcBef>
            </a:pPr>
            <a:r>
              <a:rPr sz="21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Exploratory</a:t>
            </a: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100">
              <a:latin typeface="Microsoft Sans Serif"/>
              <a:cs typeface="Microsoft Sans Serif"/>
            </a:endParaRPr>
          </a:p>
          <a:p>
            <a:pPr marL="88900">
              <a:lnSpc>
                <a:spcPts val="2395"/>
              </a:lnSpc>
            </a:pPr>
            <a:r>
              <a:rPr sz="21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21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17950" y="3424173"/>
            <a:ext cx="6461125" cy="1294765"/>
            <a:chOff x="3917950" y="3424173"/>
            <a:chExt cx="6461125" cy="1294765"/>
          </a:xfrm>
        </p:grpSpPr>
        <p:sp>
          <p:nvSpPr>
            <p:cNvPr id="14" name="object 14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3"/>
                  </a:lnTo>
                  <a:lnTo>
                    <a:pt x="6234430" y="1281683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3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3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3"/>
                  </a:lnTo>
                  <a:lnTo>
                    <a:pt x="0" y="1281683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3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159758" y="3566617"/>
            <a:ext cx="970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1800" spc="-10" dirty="0">
                <a:latin typeface="Calibri"/>
                <a:cs typeface="Calibri"/>
              </a:rPr>
              <a:t>Samples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99717" y="3655821"/>
            <a:ext cx="2631440" cy="831215"/>
            <a:chOff x="1299717" y="3655821"/>
            <a:chExt cx="2631440" cy="831215"/>
          </a:xfrm>
        </p:grpSpPr>
        <p:sp>
          <p:nvSpPr>
            <p:cNvPr id="18" name="object 18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7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7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7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7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425066" y="3716528"/>
            <a:ext cx="2375535" cy="63373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 marR="5080" indent="63500">
              <a:lnSpc>
                <a:spcPts val="2270"/>
              </a:lnSpc>
              <a:spcBef>
                <a:spcPts val="384"/>
              </a:spcBef>
            </a:pPr>
            <a:r>
              <a:rPr sz="2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Interactive</a:t>
            </a:r>
            <a:r>
              <a:rPr sz="21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analytics </a:t>
            </a:r>
            <a:r>
              <a:rPr sz="2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demo</a:t>
            </a: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1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screenshots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917950" y="4786629"/>
            <a:ext cx="6461125" cy="1294765"/>
            <a:chOff x="3917950" y="4786629"/>
            <a:chExt cx="6461125" cy="1294765"/>
          </a:xfrm>
        </p:grpSpPr>
        <p:sp>
          <p:nvSpPr>
            <p:cNvPr id="22" name="object 22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1"/>
                  </a:lnTo>
                  <a:lnTo>
                    <a:pt x="6368037" y="1234753"/>
                  </a:lnTo>
                  <a:lnTo>
                    <a:pt x="6401117" y="1201672"/>
                  </a:lnTo>
                  <a:lnTo>
                    <a:pt x="6426333" y="1162009"/>
                  </a:lnTo>
                  <a:lnTo>
                    <a:pt x="6442402" y="1117048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48"/>
                  </a:lnTo>
                  <a:lnTo>
                    <a:pt x="6426333" y="1162009"/>
                  </a:lnTo>
                  <a:lnTo>
                    <a:pt x="6401117" y="1201672"/>
                  </a:lnTo>
                  <a:lnTo>
                    <a:pt x="6368037" y="1234753"/>
                  </a:lnTo>
                  <a:lnTo>
                    <a:pt x="6328375" y="1259971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159758" y="4929885"/>
            <a:ext cx="970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800" spc="-10" dirty="0">
                <a:latin typeface="Calibri"/>
                <a:cs typeface="Calibri"/>
              </a:rPr>
              <a:t>Samples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99717" y="5018278"/>
            <a:ext cx="2631440" cy="831215"/>
            <a:chOff x="1299717" y="5018278"/>
            <a:chExt cx="2631440" cy="831215"/>
          </a:xfrm>
        </p:grpSpPr>
        <p:sp>
          <p:nvSpPr>
            <p:cNvPr id="26" name="object 26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90"/>
                  </a:lnTo>
                  <a:lnTo>
                    <a:pt x="6955" y="725099"/>
                  </a:lnTo>
                  <a:lnTo>
                    <a:pt x="26322" y="762541"/>
                  </a:lnTo>
                  <a:lnTo>
                    <a:pt x="55851" y="792069"/>
                  </a:lnTo>
                  <a:lnTo>
                    <a:pt x="93293" y="811433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3"/>
                  </a:lnTo>
                  <a:lnTo>
                    <a:pt x="2562380" y="792069"/>
                  </a:lnTo>
                  <a:lnTo>
                    <a:pt x="2591909" y="762541"/>
                  </a:lnTo>
                  <a:lnTo>
                    <a:pt x="2611276" y="725099"/>
                  </a:lnTo>
                  <a:lnTo>
                    <a:pt x="2618232" y="681990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90"/>
                  </a:lnTo>
                  <a:lnTo>
                    <a:pt x="2611276" y="725099"/>
                  </a:lnTo>
                  <a:lnTo>
                    <a:pt x="2591909" y="762541"/>
                  </a:lnTo>
                  <a:lnTo>
                    <a:pt x="2562380" y="792069"/>
                  </a:lnTo>
                  <a:lnTo>
                    <a:pt x="2524938" y="811433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3"/>
                  </a:lnTo>
                  <a:lnTo>
                    <a:pt x="55851" y="792069"/>
                  </a:lnTo>
                  <a:lnTo>
                    <a:pt x="26322" y="762541"/>
                  </a:lnTo>
                  <a:lnTo>
                    <a:pt x="6955" y="725099"/>
                  </a:lnTo>
                  <a:lnTo>
                    <a:pt x="0" y="681990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559178" y="5079238"/>
            <a:ext cx="2108200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395"/>
              </a:lnSpc>
              <a:spcBef>
                <a:spcPts val="100"/>
              </a:spcBef>
            </a:pPr>
            <a:r>
              <a:rPr sz="2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Predictive</a:t>
            </a:r>
            <a:r>
              <a:rPr sz="21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endParaRPr sz="2100">
              <a:latin typeface="Microsoft Sans Serif"/>
              <a:cs typeface="Microsoft Sans Serif"/>
            </a:endParaRPr>
          </a:p>
          <a:p>
            <a:pPr marL="1270" algn="ctr">
              <a:lnSpc>
                <a:spcPts val="2395"/>
              </a:lnSpc>
            </a:pPr>
            <a:r>
              <a:rPr sz="21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458967" y="2112264"/>
            <a:ext cx="4593590" cy="1193800"/>
            <a:chOff x="5458967" y="2112264"/>
            <a:chExt cx="4593590" cy="1193800"/>
          </a:xfrm>
        </p:grpSpPr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8967" y="2112264"/>
              <a:ext cx="3334512" cy="119329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3816" y="2148840"/>
              <a:ext cx="1618487" cy="1075943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5682996" y="3439667"/>
            <a:ext cx="4264660" cy="1286510"/>
            <a:chOff x="5682996" y="3439667"/>
            <a:chExt cx="4264660" cy="1286510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2996" y="3439667"/>
              <a:ext cx="1371600" cy="122681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4760" y="3488435"/>
              <a:ext cx="2342388" cy="1237488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09259" y="4808220"/>
            <a:ext cx="2095499" cy="1217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5535004"/>
            <a:ext cx="9904730" cy="948337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20675" indent="-22987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320675" algn="l"/>
                <a:tab pos="321310" algn="l"/>
              </a:tabLst>
            </a:pP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endParaRPr sz="1600" dirty="0">
              <a:latin typeface="Microsoft Sans Serif"/>
              <a:cs typeface="Microsoft Sans Serif"/>
            </a:endParaRPr>
          </a:p>
          <a:p>
            <a:pPr marL="320675" indent="-22987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320675" algn="l"/>
                <a:tab pos="321310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39A’,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around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25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before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endParaRPr sz="1600" dirty="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6035" y="1251164"/>
            <a:ext cx="959993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100" dirty="0"/>
              <a:t> </a:t>
            </a:r>
            <a:r>
              <a:rPr spc="-75" dirty="0"/>
              <a:t>Number</a:t>
            </a:r>
            <a:r>
              <a:rPr spc="-100" dirty="0"/>
              <a:t> </a:t>
            </a:r>
            <a:r>
              <a:rPr spc="-105" dirty="0"/>
              <a:t>vs.</a:t>
            </a:r>
            <a:r>
              <a:rPr spc="-114" dirty="0"/>
              <a:t> </a:t>
            </a:r>
            <a:r>
              <a:rPr spc="-120" dirty="0"/>
              <a:t>Launch</a:t>
            </a:r>
            <a:r>
              <a:rPr spc="-100" dirty="0"/>
              <a:t> </a:t>
            </a:r>
            <a:r>
              <a:rPr spc="-65" dirty="0"/>
              <a:t>Site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19</a:t>
            </a:fld>
            <a:endParaRPr spc="4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0" y="2333198"/>
            <a:ext cx="6710172" cy="29931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950872"/>
            <a:ext cx="2541905" cy="2752677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dirty="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dirty="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dirty="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dirty="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dirty="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7640" y="1315115"/>
            <a:ext cx="86106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Outline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spc="70" dirty="0"/>
              <a:t>2</a:t>
            </a:fld>
            <a:endParaRPr spc="7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5769" y="1096790"/>
            <a:ext cx="959043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</a:t>
            </a:r>
            <a:r>
              <a:rPr spc="-114" dirty="0"/>
              <a:t> </a:t>
            </a:r>
            <a:r>
              <a:rPr spc="-105" dirty="0"/>
              <a:t>vs.</a:t>
            </a:r>
            <a:r>
              <a:rPr spc="-120" dirty="0"/>
              <a:t> Launch</a:t>
            </a:r>
            <a:r>
              <a:rPr spc="-110" dirty="0"/>
              <a:t> </a:t>
            </a:r>
            <a:r>
              <a:rPr spc="-70" dirty="0"/>
              <a:t>Site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20</a:t>
            </a:fld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1066800" y="5029200"/>
            <a:ext cx="10920984" cy="1569917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040" indent="-228600">
              <a:lnSpc>
                <a:spcPts val="1964"/>
              </a:lnSpc>
              <a:buFont typeface="Arial"/>
              <a:buChar char="•"/>
              <a:tabLst>
                <a:tab pos="319405" algn="l"/>
                <a:tab pos="320040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‘VAFB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4E’,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sz="1600" dirty="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10,000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endParaRPr sz="1600" dirty="0">
              <a:latin typeface="Microsoft Sans Serif"/>
              <a:cs typeface="Microsoft Sans Serif"/>
            </a:endParaRPr>
          </a:p>
          <a:p>
            <a:pPr marL="320040" marR="231140" indent="-228600">
              <a:lnSpc>
                <a:spcPct val="80000"/>
              </a:lnSpc>
              <a:spcBef>
                <a:spcPts val="1405"/>
              </a:spcBef>
              <a:buFont typeface="Arial"/>
              <a:buChar char="•"/>
              <a:tabLst>
                <a:tab pos="319405" algn="l"/>
                <a:tab pos="320040" algn="l"/>
              </a:tabLst>
            </a:pP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‘VAFB </a:t>
            </a:r>
            <a:r>
              <a:rPr sz="16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4E’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endParaRPr sz="1600" dirty="0">
              <a:latin typeface="Microsoft Sans Serif"/>
              <a:cs typeface="Microsoft Sans Serif"/>
            </a:endParaRPr>
          </a:p>
          <a:p>
            <a:pPr marL="320040" indent="-228600">
              <a:lnSpc>
                <a:spcPts val="2160"/>
              </a:lnSpc>
              <a:spcBef>
                <a:spcPts val="910"/>
              </a:spcBef>
              <a:buFont typeface="Arial"/>
              <a:buChar char="•"/>
              <a:tabLst>
                <a:tab pos="319405" algn="l"/>
                <a:tab pos="320040" algn="l"/>
              </a:tabLst>
            </a:pP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sz="1600" dirty="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6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600" y="1752600"/>
            <a:ext cx="6166104" cy="280720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5359" y="1164166"/>
            <a:ext cx="936183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pc="-254" dirty="0"/>
              <a:t>Success</a:t>
            </a:r>
            <a:r>
              <a:rPr spc="20" dirty="0"/>
              <a:t> </a:t>
            </a:r>
            <a:r>
              <a:rPr spc="-170" dirty="0"/>
              <a:t>Rate</a:t>
            </a:r>
            <a:r>
              <a:rPr dirty="0"/>
              <a:t> </a:t>
            </a:r>
            <a:r>
              <a:rPr spc="-95" dirty="0"/>
              <a:t>vs.</a:t>
            </a:r>
            <a:r>
              <a:rPr spc="-5" dirty="0"/>
              <a:t> </a:t>
            </a:r>
            <a:r>
              <a:rPr dirty="0"/>
              <a:t>Orbit</a:t>
            </a:r>
            <a:r>
              <a:rPr spc="20" dirty="0"/>
              <a:t> </a:t>
            </a:r>
            <a:r>
              <a:rPr spc="-140" dirty="0"/>
              <a:t>Type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21</a:t>
            </a:fld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1371600" y="5181600"/>
            <a:ext cx="8496300" cy="70211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20675" indent="-22860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320040" algn="l"/>
                <a:tab pos="32067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LI,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6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1600" dirty="0">
              <a:latin typeface="Microsoft Sans Serif"/>
              <a:cs typeface="Microsoft Sans Serif"/>
            </a:endParaRPr>
          </a:p>
          <a:p>
            <a:pPr marL="320675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320040" algn="l"/>
                <a:tab pos="320675" algn="l"/>
              </a:tabLst>
            </a:pPr>
            <a:r>
              <a:rPr sz="16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16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800" y="1981200"/>
            <a:ext cx="4765548" cy="306323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22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5600" y="990600"/>
            <a:ext cx="76962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60" dirty="0"/>
              <a:t> </a:t>
            </a:r>
            <a:r>
              <a:rPr spc="-75" dirty="0"/>
              <a:t>Number</a:t>
            </a:r>
            <a:r>
              <a:rPr spc="-65" dirty="0"/>
              <a:t> </a:t>
            </a:r>
            <a:r>
              <a:rPr spc="-105" dirty="0"/>
              <a:t>vs.</a:t>
            </a:r>
            <a:r>
              <a:rPr spc="-75" dirty="0"/>
              <a:t> </a:t>
            </a:r>
            <a:r>
              <a:rPr dirty="0"/>
              <a:t>Orbit</a:t>
            </a:r>
            <a:r>
              <a:rPr spc="-65" dirty="0"/>
              <a:t> </a:t>
            </a:r>
            <a:r>
              <a:rPr spc="-125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89481" y="5105400"/>
            <a:ext cx="9813037" cy="1567096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675" indent="-229235">
              <a:lnSpc>
                <a:spcPts val="1964"/>
              </a:lnSpc>
              <a:buFont typeface="Arial"/>
              <a:buChar char="•"/>
              <a:tabLst>
                <a:tab pos="320040" algn="l"/>
                <a:tab pos="32067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VLEO,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doesn’t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60+</a:t>
            </a:r>
            <a:endParaRPr sz="1600" dirty="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endParaRPr sz="1600" dirty="0">
              <a:latin typeface="Microsoft Sans Serif"/>
              <a:cs typeface="Microsoft Sans Serif"/>
            </a:endParaRPr>
          </a:p>
          <a:p>
            <a:pPr marL="320675" marR="314325" indent="-229235">
              <a:lnSpc>
                <a:spcPts val="1920"/>
              </a:lnSpc>
              <a:spcBef>
                <a:spcPts val="1390"/>
              </a:spcBef>
              <a:buFont typeface="Arial"/>
              <a:buChar char="•"/>
              <a:tabLst>
                <a:tab pos="320040" algn="l"/>
                <a:tab pos="32067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(LEO,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SSO,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MEO,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VLEO)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endParaRPr sz="1600" dirty="0">
              <a:latin typeface="Microsoft Sans Serif"/>
              <a:cs typeface="Microsoft Sans Serif"/>
            </a:endParaRPr>
          </a:p>
          <a:p>
            <a:pPr marL="320675" indent="-229235">
              <a:lnSpc>
                <a:spcPct val="100000"/>
              </a:lnSpc>
              <a:spcBef>
                <a:spcPts val="925"/>
              </a:spcBef>
              <a:buFont typeface="Arial"/>
              <a:buChar char="•"/>
              <a:tabLst>
                <a:tab pos="320040" algn="l"/>
                <a:tab pos="320675" algn="l"/>
              </a:tabLst>
            </a:pP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endParaRPr sz="160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200" y="1870710"/>
            <a:ext cx="4936236" cy="31165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23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9400" y="1066800"/>
            <a:ext cx="765952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</a:t>
            </a:r>
            <a:r>
              <a:rPr spc="-65" dirty="0"/>
              <a:t> </a:t>
            </a:r>
            <a:r>
              <a:rPr spc="-105" dirty="0"/>
              <a:t>vs.</a:t>
            </a:r>
            <a:r>
              <a:rPr spc="-65" dirty="0"/>
              <a:t> </a:t>
            </a:r>
            <a:r>
              <a:rPr dirty="0"/>
              <a:t>Orbit</a:t>
            </a:r>
            <a:r>
              <a:rPr spc="-40" dirty="0"/>
              <a:t> </a:t>
            </a:r>
            <a:r>
              <a:rPr spc="-125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28800" y="5410200"/>
            <a:ext cx="9016365" cy="119327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320675" indent="-229235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320040" algn="l"/>
                <a:tab pos="320675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pay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endParaRPr sz="1600" dirty="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LEO,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endParaRPr sz="1600" dirty="0">
              <a:latin typeface="Microsoft Sans Serif"/>
              <a:cs typeface="Microsoft Sans Serif"/>
            </a:endParaRPr>
          </a:p>
          <a:p>
            <a:pPr marL="320675" marR="238760" indent="-22923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320040" algn="l"/>
                <a:tab pos="32067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GEO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endParaRPr sz="160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3508" y="2209800"/>
            <a:ext cx="4824983" cy="30952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24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0800" y="1071524"/>
            <a:ext cx="791403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25" dirty="0"/>
              <a:t> </a:t>
            </a:r>
            <a:r>
              <a:rPr spc="-254" dirty="0"/>
              <a:t>Success</a:t>
            </a:r>
            <a:r>
              <a:rPr spc="10" dirty="0"/>
              <a:t> </a:t>
            </a:r>
            <a:r>
              <a:rPr spc="-120" dirty="0"/>
              <a:t>Yearly</a:t>
            </a:r>
            <a:r>
              <a:rPr spc="-25" dirty="0"/>
              <a:t> </a:t>
            </a:r>
            <a:r>
              <a:rPr spc="-95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400" y="1981200"/>
            <a:ext cx="5417820" cy="31775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47800" y="5257800"/>
            <a:ext cx="9212580" cy="133831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675" indent="-229235">
              <a:lnSpc>
                <a:spcPts val="2205"/>
              </a:lnSpc>
              <a:buFont typeface="Arial"/>
              <a:buChar char="•"/>
              <a:tabLst>
                <a:tab pos="320040" algn="l"/>
                <a:tab pos="320675" algn="l"/>
              </a:tabLst>
            </a:pPr>
            <a:r>
              <a:rPr sz="16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80%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1600" dirty="0">
              <a:latin typeface="Microsoft Sans Serif"/>
              <a:cs typeface="Microsoft Sans Serif"/>
            </a:endParaRPr>
          </a:p>
          <a:p>
            <a:pPr marL="320675" indent="-229235">
              <a:lnSpc>
                <a:spcPts val="2160"/>
              </a:lnSpc>
              <a:spcBef>
                <a:spcPts val="925"/>
              </a:spcBef>
              <a:buFont typeface="Arial"/>
              <a:buChar char="•"/>
              <a:tabLst>
                <a:tab pos="320040" algn="l"/>
                <a:tab pos="320675" algn="l"/>
              </a:tabLst>
            </a:pPr>
            <a:r>
              <a:rPr sz="16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remained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between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2014</a:t>
            </a:r>
            <a:endParaRPr sz="1600" dirty="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600" dirty="0">
              <a:latin typeface="Microsoft Sans Serif"/>
              <a:cs typeface="Microsoft Sans Serif"/>
            </a:endParaRPr>
          </a:p>
          <a:p>
            <a:pPr marL="320675" marR="759460" indent="-229235">
              <a:lnSpc>
                <a:spcPct val="80000"/>
              </a:lnSpc>
              <a:spcBef>
                <a:spcPts val="1390"/>
              </a:spcBef>
              <a:buFont typeface="Arial"/>
              <a:buChar char="•"/>
              <a:tabLst>
                <a:tab pos="320040" algn="l"/>
                <a:tab pos="320675" algn="l"/>
              </a:tabLst>
            </a:pPr>
            <a:r>
              <a:rPr sz="16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decreased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2018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between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2019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16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9200" y="1766338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u="sng" spc="-8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3000" y="2886678"/>
            <a:ext cx="7967980" cy="12561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16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‘distinct’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(Launch_Site)</a:t>
            </a:r>
            <a:endParaRPr sz="16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160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</a:pPr>
            <a:endParaRPr sz="16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44725" y="973923"/>
            <a:ext cx="814263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75" dirty="0"/>
              <a:t> </a:t>
            </a:r>
            <a:r>
              <a:rPr spc="-140" dirty="0"/>
              <a:t>Launch</a:t>
            </a:r>
            <a:r>
              <a:rPr spc="-65" dirty="0"/>
              <a:t> </a:t>
            </a:r>
            <a:r>
              <a:rPr spc="-50" dirty="0"/>
              <a:t>Site</a:t>
            </a:r>
            <a:r>
              <a:rPr spc="-70" dirty="0"/>
              <a:t> </a:t>
            </a:r>
            <a:r>
              <a:rPr spc="-190" dirty="0"/>
              <a:t>Names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25</a:t>
            </a:fld>
            <a:endParaRPr spc="45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4620768"/>
            <a:ext cx="1720595" cy="22372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1731" y="2258068"/>
            <a:ext cx="4390644" cy="40081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0" y="2132705"/>
            <a:ext cx="9013190" cy="16690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16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16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‘Like’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‘CCA%’,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‘Launch_Site’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600" dirty="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“CCA”.</a:t>
            </a:r>
            <a:endParaRPr sz="16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5,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limits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returned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endParaRPr sz="16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57400" y="1031168"/>
            <a:ext cx="981903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95" dirty="0"/>
              <a:t> </a:t>
            </a:r>
            <a:r>
              <a:rPr spc="-50" dirty="0"/>
              <a:t>Site</a:t>
            </a:r>
            <a:r>
              <a:rPr spc="-75" dirty="0"/>
              <a:t> </a:t>
            </a:r>
            <a:r>
              <a:rPr spc="-204" dirty="0"/>
              <a:t>Names</a:t>
            </a:r>
            <a:r>
              <a:rPr spc="-45" dirty="0"/>
              <a:t> </a:t>
            </a:r>
            <a:r>
              <a:rPr spc="-30" dirty="0"/>
              <a:t>Begin</a:t>
            </a:r>
            <a:r>
              <a:rPr spc="-90" dirty="0"/>
              <a:t> </a:t>
            </a:r>
            <a:r>
              <a:rPr dirty="0"/>
              <a:t>with</a:t>
            </a:r>
            <a:r>
              <a:rPr spc="-80" dirty="0"/>
              <a:t> </a:t>
            </a:r>
            <a:r>
              <a:rPr spc="-190" dirty="0"/>
              <a:t>'CCA'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26</a:t>
            </a:fld>
            <a:endParaRPr spc="4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310" y="3890771"/>
            <a:ext cx="10305289" cy="27553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9800" y="2074421"/>
            <a:ext cx="5029200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8576" y="1178155"/>
            <a:ext cx="890463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Total</a:t>
            </a:r>
            <a:r>
              <a:rPr spc="-190" dirty="0"/>
              <a:t> </a:t>
            </a:r>
            <a:r>
              <a:rPr spc="-120" dirty="0"/>
              <a:t>Payload</a:t>
            </a:r>
            <a:r>
              <a:rPr spc="-125" dirty="0"/>
              <a:t> </a:t>
            </a:r>
            <a:r>
              <a:rPr spc="-185" dirty="0"/>
              <a:t>Mass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27</a:t>
            </a:fld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1143000" y="2030498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u="sng" spc="-8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3000" y="3137076"/>
            <a:ext cx="9224010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 dirty="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‘sum’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adds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customers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‘NASA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(CRS)’</a:t>
            </a:r>
            <a:endParaRPr sz="275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0555" y="2565966"/>
            <a:ext cx="7085076" cy="3672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0555" y="4584191"/>
            <a:ext cx="1019556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4053" y="1156907"/>
            <a:ext cx="99822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Average</a:t>
            </a:r>
            <a:r>
              <a:rPr spc="-65" dirty="0"/>
              <a:t> </a:t>
            </a:r>
            <a:r>
              <a:rPr spc="-120" dirty="0"/>
              <a:t>Payload</a:t>
            </a:r>
            <a:r>
              <a:rPr spc="-55" dirty="0"/>
              <a:t> </a:t>
            </a:r>
            <a:r>
              <a:rPr spc="-200" dirty="0"/>
              <a:t>Mass</a:t>
            </a:r>
            <a:r>
              <a:rPr spc="-45" dirty="0"/>
              <a:t> </a:t>
            </a:r>
            <a:r>
              <a:rPr dirty="0"/>
              <a:t>by</a:t>
            </a:r>
            <a:r>
              <a:rPr spc="-60" dirty="0"/>
              <a:t> </a:t>
            </a:r>
            <a:r>
              <a:rPr dirty="0"/>
              <a:t>F9</a:t>
            </a:r>
            <a:r>
              <a:rPr spc="-55" dirty="0"/>
              <a:t> </a:t>
            </a:r>
            <a:r>
              <a:rPr spc="-20" dirty="0"/>
              <a:t>v1.1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28</a:t>
            </a:fld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990600" y="2149195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u="sng" spc="-8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0600" y="3198027"/>
            <a:ext cx="9565005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 dirty="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‘avg’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‘F9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v1.1’</a:t>
            </a:r>
            <a:endParaRPr sz="275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0190" y="2611243"/>
            <a:ext cx="7578852" cy="3840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3019" y="4669535"/>
            <a:ext cx="886968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1416" y="1192248"/>
            <a:ext cx="10594769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dirty="0"/>
              <a:t>First</a:t>
            </a:r>
            <a:r>
              <a:rPr spc="-170" dirty="0"/>
              <a:t> Successful</a:t>
            </a:r>
            <a:r>
              <a:rPr spc="-75" dirty="0"/>
              <a:t> </a:t>
            </a:r>
            <a:r>
              <a:rPr spc="-90" dirty="0"/>
              <a:t>Ground</a:t>
            </a:r>
            <a:r>
              <a:rPr spc="-120" dirty="0"/>
              <a:t> </a:t>
            </a:r>
            <a:r>
              <a:rPr spc="-35" dirty="0"/>
              <a:t>Landing</a:t>
            </a:r>
            <a:r>
              <a:rPr spc="-120" dirty="0"/>
              <a:t> </a:t>
            </a:r>
            <a:r>
              <a:rPr spc="-30" dirty="0"/>
              <a:t>Date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pPr marL="38100">
                <a:lnSpc>
                  <a:spcPts val="1835"/>
                </a:lnSpc>
              </a:pPr>
              <a:t>29</a:t>
            </a:fld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868654" y="184169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u="sng" spc="-8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022" y="3099565"/>
            <a:ext cx="9552305" cy="146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‘min(Date)’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oldest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‘Date’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endParaRPr sz="1800" dirty="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endParaRPr sz="1800" dirty="0">
              <a:latin typeface="Microsoft Sans Serif"/>
              <a:cs typeface="Microsoft Sans Serif"/>
            </a:endParaRPr>
          </a:p>
          <a:p>
            <a:pPr marL="698500" marR="340995" lvl="1" indent="-228600">
              <a:lnSpc>
                <a:spcPct val="100000"/>
              </a:lnSpc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defines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criteria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‘Landing_Outcome’ value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equal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‘Success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(ground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pad)’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6547" y="2413131"/>
            <a:ext cx="8372856" cy="3962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6547" y="5149596"/>
            <a:ext cx="1210055" cy="8381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0" y="2041359"/>
            <a:ext cx="9954260" cy="447263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170180" algn="just">
              <a:lnSpc>
                <a:spcPct val="80000"/>
              </a:lnSpc>
              <a:spcBef>
                <a:spcPts val="585"/>
              </a:spcBef>
            </a:pP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research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is to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employ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Learning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provides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agencies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decide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bid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SpaceX.</a:t>
            </a:r>
            <a:endParaRPr sz="1400" dirty="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925"/>
              </a:spcBef>
              <a:tabLst>
                <a:tab pos="240665" algn="l"/>
                <a:tab pos="241300" algn="l"/>
              </a:tabLst>
            </a:pPr>
            <a:r>
              <a:rPr lang="en-IN"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1.)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1400" dirty="0">
              <a:latin typeface="Microsoft Sans Serif"/>
              <a:cs typeface="Microsoft Sans Serif"/>
            </a:endParaRPr>
          </a:p>
          <a:p>
            <a:pPr marL="469900" marR="5080" lvl="1" algn="just">
              <a:lnSpc>
                <a:spcPts val="1630"/>
              </a:lnSpc>
              <a:spcBef>
                <a:spcPts val="1390"/>
              </a:spcBef>
              <a:tabLst>
                <a:tab pos="697865" algn="l"/>
                <a:tab pos="699135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concepts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evaluate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models,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predictions:</a:t>
            </a:r>
            <a:endParaRPr sz="1400" dirty="0">
              <a:latin typeface="Microsoft Sans Serif"/>
              <a:cs typeface="Microsoft Sans Serif"/>
            </a:endParaRPr>
          </a:p>
          <a:p>
            <a:pPr marL="1155700" lvl="2" indent="-229235" algn="just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API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400" dirty="0">
              <a:latin typeface="Microsoft Sans Serif"/>
              <a:cs typeface="Microsoft Sans Serif"/>
            </a:endParaRPr>
          </a:p>
          <a:p>
            <a:pPr marL="1155700" lvl="2" indent="-229235" algn="just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400" dirty="0">
              <a:latin typeface="Microsoft Sans Serif"/>
              <a:cs typeface="Microsoft Sans Serif"/>
            </a:endParaRPr>
          </a:p>
          <a:p>
            <a:pPr marL="1155700" lvl="2" indent="-229235" algn="just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Conduct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visuals</a:t>
            </a:r>
            <a:endParaRPr sz="1400" dirty="0">
              <a:latin typeface="Microsoft Sans Serif"/>
              <a:cs typeface="Microsoft Sans Serif"/>
            </a:endParaRPr>
          </a:p>
          <a:p>
            <a:pPr marL="1155700" lvl="2" indent="-229235" algn="just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endParaRPr sz="1400" dirty="0">
              <a:latin typeface="Microsoft Sans Serif"/>
              <a:cs typeface="Microsoft Sans Serif"/>
            </a:endParaRPr>
          </a:p>
          <a:p>
            <a:pPr marL="1155700" lvl="2" indent="-229235" algn="just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interactively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1400" dirty="0">
              <a:latin typeface="Microsoft Sans Serif"/>
              <a:cs typeface="Microsoft Sans Serif"/>
            </a:endParaRPr>
          </a:p>
          <a:p>
            <a:pPr marL="1155700" lvl="2" indent="-229235" algn="just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 a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predict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400" dirty="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894"/>
              </a:spcBef>
              <a:tabLst>
                <a:tab pos="240665" algn="l"/>
                <a:tab pos="241300" algn="l"/>
              </a:tabLst>
            </a:pPr>
            <a:r>
              <a:rPr lang="en-IN"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2.)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results</a:t>
            </a:r>
            <a:endParaRPr sz="1400" dirty="0">
              <a:latin typeface="Microsoft Sans Serif"/>
              <a:cs typeface="Microsoft Sans Serif"/>
            </a:endParaRPr>
          </a:p>
          <a:p>
            <a:pPr marL="469265" lvl="1" algn="just">
              <a:lnSpc>
                <a:spcPct val="100000"/>
              </a:lnSpc>
              <a:spcBef>
                <a:spcPts val="1010"/>
              </a:spcBef>
              <a:tabLst>
                <a:tab pos="697865" algn="l"/>
                <a:tab pos="699135" algn="l"/>
              </a:tabLst>
            </a:pP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report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share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formats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as:</a:t>
            </a:r>
            <a:endParaRPr sz="1400" dirty="0">
              <a:latin typeface="Microsoft Sans Serif"/>
              <a:cs typeface="Microsoft Sans Serif"/>
            </a:endParaRPr>
          </a:p>
          <a:p>
            <a:pPr marL="1155700" lvl="2" indent="-229235" algn="just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400" dirty="0">
              <a:latin typeface="Microsoft Sans Serif"/>
              <a:cs typeface="Microsoft Sans Serif"/>
            </a:endParaRPr>
          </a:p>
          <a:p>
            <a:pPr marL="1155700" lvl="2" indent="-229235" algn="just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visuals,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dashboards</a:t>
            </a:r>
            <a:endParaRPr sz="1400" dirty="0">
              <a:latin typeface="Microsoft Sans Serif"/>
              <a:cs typeface="Microsoft Sans Serif"/>
            </a:endParaRPr>
          </a:p>
          <a:p>
            <a:pPr marL="1155700" lvl="2" indent="-229235" algn="just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results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95400"/>
            <a:ext cx="86106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Executive</a:t>
            </a:r>
            <a:r>
              <a:rPr spc="-50" dirty="0"/>
              <a:t> </a:t>
            </a:r>
            <a:r>
              <a:rPr spc="-190" dirty="0"/>
              <a:t>Summary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spc="70" dirty="0"/>
              <a:t>3</a:t>
            </a:fld>
            <a:endParaRPr spc="7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8084" y="1051094"/>
            <a:ext cx="9800516" cy="907223"/>
          </a:xfrm>
          <a:prstGeom prst="rect">
            <a:avLst/>
          </a:prstGeom>
        </p:spPr>
        <p:txBody>
          <a:bodyPr vert="horz" wrap="square" lIns="0" tIns="136449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2500" spc="-114" dirty="0"/>
              <a:t>Successful</a:t>
            </a:r>
            <a:r>
              <a:rPr sz="2500" spc="-30" dirty="0"/>
              <a:t> </a:t>
            </a:r>
            <a:r>
              <a:rPr sz="2500" spc="-25" dirty="0"/>
              <a:t>Drone</a:t>
            </a:r>
            <a:r>
              <a:rPr sz="2500" spc="-60" dirty="0"/>
              <a:t> </a:t>
            </a:r>
            <a:r>
              <a:rPr sz="2500" spc="-50" dirty="0"/>
              <a:t>Ship</a:t>
            </a:r>
            <a:r>
              <a:rPr sz="2500" spc="-55" dirty="0"/>
              <a:t> </a:t>
            </a:r>
            <a:r>
              <a:rPr sz="2500" spc="-20" dirty="0"/>
              <a:t>Landing</a:t>
            </a:r>
            <a:r>
              <a:rPr sz="2500" spc="-40" dirty="0"/>
              <a:t> </a:t>
            </a:r>
            <a:r>
              <a:rPr sz="2500" dirty="0"/>
              <a:t>with</a:t>
            </a:r>
            <a:r>
              <a:rPr sz="2500" spc="-50" dirty="0"/>
              <a:t> </a:t>
            </a:r>
            <a:r>
              <a:rPr sz="2500" spc="-85" dirty="0"/>
              <a:t>Payload</a:t>
            </a:r>
            <a:r>
              <a:rPr sz="2500" spc="-55" dirty="0"/>
              <a:t> </a:t>
            </a:r>
            <a:r>
              <a:rPr sz="2500" spc="-35" dirty="0"/>
              <a:t>between</a:t>
            </a:r>
            <a:r>
              <a:rPr sz="2500" spc="-45" dirty="0"/>
              <a:t> </a:t>
            </a:r>
            <a:r>
              <a:rPr sz="2500" spc="110" dirty="0"/>
              <a:t>4000</a:t>
            </a:r>
            <a:r>
              <a:rPr sz="2500" spc="-55" dirty="0"/>
              <a:t> </a:t>
            </a:r>
            <a:r>
              <a:rPr sz="2500" spc="-10" dirty="0"/>
              <a:t>and</a:t>
            </a:r>
            <a:r>
              <a:rPr sz="2500" spc="-65" dirty="0"/>
              <a:t> </a:t>
            </a:r>
            <a:r>
              <a:rPr sz="2500" spc="90" dirty="0"/>
              <a:t>6000</a:t>
            </a:r>
            <a:endParaRPr sz="250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30</a:t>
            </a:fld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914400" y="2036081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u="sng" spc="-8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400" y="3134535"/>
            <a:ext cx="9393555" cy="146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 dirty="0">
              <a:latin typeface="Microsoft Sans Serif"/>
              <a:cs typeface="Microsoft Sans Serif"/>
            </a:endParaRPr>
          </a:p>
          <a:p>
            <a:pPr marL="698500" marR="227329" lvl="1" indent="-228600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1800" dirty="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where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574" y="2552288"/>
            <a:ext cx="8331708" cy="4267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8548" y="4751832"/>
            <a:ext cx="1293876" cy="162153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0" y="1070300"/>
            <a:ext cx="9829800" cy="1029384"/>
          </a:xfrm>
          <a:prstGeom prst="rect">
            <a:avLst/>
          </a:prstGeom>
        </p:spPr>
        <p:txBody>
          <a:bodyPr vert="horz" wrap="square" lIns="0" tIns="74549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3100" spc="-25" dirty="0"/>
              <a:t>Total</a:t>
            </a:r>
            <a:r>
              <a:rPr sz="3100" spc="-114" dirty="0"/>
              <a:t> </a:t>
            </a:r>
            <a:r>
              <a:rPr sz="3100" spc="-55" dirty="0"/>
              <a:t>Number</a:t>
            </a:r>
            <a:r>
              <a:rPr sz="3100" spc="-100" dirty="0"/>
              <a:t> </a:t>
            </a:r>
            <a:r>
              <a:rPr sz="3100" dirty="0"/>
              <a:t>of</a:t>
            </a:r>
            <a:r>
              <a:rPr sz="3100" spc="-110" dirty="0"/>
              <a:t> </a:t>
            </a:r>
            <a:r>
              <a:rPr sz="3100" spc="-140" dirty="0"/>
              <a:t>Successful</a:t>
            </a:r>
            <a:r>
              <a:rPr sz="3100" spc="-65" dirty="0"/>
              <a:t> </a:t>
            </a:r>
            <a:r>
              <a:rPr sz="3100" dirty="0"/>
              <a:t>and</a:t>
            </a:r>
            <a:r>
              <a:rPr sz="3100" spc="-105" dirty="0"/>
              <a:t> </a:t>
            </a:r>
            <a:r>
              <a:rPr sz="3100" spc="-55" dirty="0"/>
              <a:t>Failure</a:t>
            </a:r>
            <a:r>
              <a:rPr sz="3100" spc="-95" dirty="0"/>
              <a:t> </a:t>
            </a:r>
            <a:r>
              <a:rPr sz="3100" spc="-55" dirty="0"/>
              <a:t>Mission</a:t>
            </a:r>
            <a:r>
              <a:rPr sz="3100" spc="-90" dirty="0"/>
              <a:t> </a:t>
            </a:r>
            <a:r>
              <a:rPr sz="3100" spc="-70" dirty="0"/>
              <a:t>Outcomes</a:t>
            </a:r>
            <a:endParaRPr sz="31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31</a:t>
            </a:fld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1066800" y="2237725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u="sng" spc="-8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6800" y="3229138"/>
            <a:ext cx="9166860" cy="15202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identical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case,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mission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grouped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 dirty="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‘counts’</a:t>
            </a:r>
            <a:endParaRPr sz="275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2667425"/>
            <a:ext cx="9582912" cy="34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4539" y="4887467"/>
            <a:ext cx="3107436" cy="14325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5600" y="789242"/>
            <a:ext cx="8610600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Boosters</a:t>
            </a:r>
            <a:r>
              <a:rPr spc="-114" dirty="0"/>
              <a:t> </a:t>
            </a:r>
            <a:r>
              <a:rPr spc="-95" dirty="0"/>
              <a:t>Carried</a:t>
            </a:r>
            <a:r>
              <a:rPr spc="-105" dirty="0"/>
              <a:t> </a:t>
            </a:r>
            <a:r>
              <a:rPr spc="-140" dirty="0"/>
              <a:t>Maximum</a:t>
            </a:r>
            <a:r>
              <a:rPr spc="-95" dirty="0"/>
              <a:t> </a:t>
            </a:r>
            <a:r>
              <a:rPr spc="-105" dirty="0"/>
              <a:t>Payload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32</a:t>
            </a:fld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1019557" y="1881385"/>
            <a:ext cx="9810115" cy="198195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16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"/>
              <a:buChar char="•"/>
            </a:pPr>
            <a:endParaRPr sz="16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16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sub</a:t>
            </a:r>
            <a:r>
              <a:rPr sz="16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‘max’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endParaRPr sz="1600" dirty="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600" dirty="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respective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15600</a:t>
            </a:r>
            <a:endParaRPr sz="16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16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0" y="1933917"/>
            <a:ext cx="10018776" cy="2834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62200" y="3886200"/>
            <a:ext cx="2168652" cy="289255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00" y="1054761"/>
            <a:ext cx="86106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pc="160" dirty="0"/>
              <a:t>2015</a:t>
            </a:r>
            <a:r>
              <a:rPr spc="25" dirty="0"/>
              <a:t> </a:t>
            </a:r>
            <a:r>
              <a:rPr spc="-130" dirty="0"/>
              <a:t>Launch</a:t>
            </a:r>
            <a:r>
              <a:rPr spc="30" dirty="0"/>
              <a:t> </a:t>
            </a:r>
            <a:r>
              <a:rPr spc="-150" dirty="0"/>
              <a:t>Records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33</a:t>
            </a:fld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839025" y="1981200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u="sng" spc="-8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767793"/>
            <a:ext cx="9794240" cy="2407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1600" dirty="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lists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outcome,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600" dirty="0">
              <a:latin typeface="Microsoft Sans Serif"/>
              <a:cs typeface="Microsoft Sans Serif"/>
            </a:endParaRPr>
          </a:p>
          <a:p>
            <a:pPr marL="698500" marR="27305" lvl="1" indent="-228600">
              <a:lnSpc>
                <a:spcPct val="100000"/>
              </a:lnSpc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where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versions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6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‘year’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extracts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‘Date</a:t>
            </a:r>
            <a:endParaRPr sz="16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 B1012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endParaRPr sz="1600" dirty="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 ship in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6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160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1788" y="2457809"/>
            <a:ext cx="9488424" cy="2971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8444" y="5175503"/>
            <a:ext cx="4076700" cy="94335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5600" y="926626"/>
            <a:ext cx="8610600" cy="968521"/>
          </a:xfrm>
          <a:prstGeom prst="rect">
            <a:avLst/>
          </a:prstGeom>
        </p:spPr>
        <p:txBody>
          <a:bodyPr vert="horz" wrap="square" lIns="0" tIns="105714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2800" spc="-155" dirty="0"/>
              <a:t>Rank</a:t>
            </a:r>
            <a:r>
              <a:rPr sz="2800" spc="-35" dirty="0"/>
              <a:t> </a:t>
            </a:r>
            <a:r>
              <a:rPr sz="2800" spc="-20" dirty="0"/>
              <a:t>Landing</a:t>
            </a:r>
            <a:r>
              <a:rPr sz="2800" spc="-40" dirty="0"/>
              <a:t> </a:t>
            </a:r>
            <a:r>
              <a:rPr sz="2800" spc="-95" dirty="0"/>
              <a:t>Outcomes</a:t>
            </a:r>
            <a:r>
              <a:rPr sz="2800" spc="-40" dirty="0"/>
              <a:t> </a:t>
            </a:r>
            <a:r>
              <a:rPr sz="2800" spc="-80" dirty="0"/>
              <a:t>Between</a:t>
            </a:r>
            <a:r>
              <a:rPr sz="2800" spc="-60" dirty="0"/>
              <a:t> </a:t>
            </a:r>
            <a:r>
              <a:rPr sz="2800" spc="100" dirty="0"/>
              <a:t>2010-</a:t>
            </a:r>
            <a:r>
              <a:rPr sz="2800" spc="75" dirty="0"/>
              <a:t>06-</a:t>
            </a:r>
            <a:r>
              <a:rPr sz="2800" spc="120" dirty="0"/>
              <a:t>04</a:t>
            </a:r>
            <a:r>
              <a:rPr sz="2800" spc="-65" dirty="0"/>
              <a:t> </a:t>
            </a:r>
            <a:r>
              <a:rPr sz="2800" spc="-10" dirty="0"/>
              <a:t>and</a:t>
            </a:r>
            <a:r>
              <a:rPr sz="2800" spc="-55" dirty="0"/>
              <a:t> </a:t>
            </a:r>
            <a:r>
              <a:rPr sz="2800" spc="100" dirty="0"/>
              <a:t>2017-</a:t>
            </a:r>
            <a:r>
              <a:rPr sz="2800" spc="75" dirty="0"/>
              <a:t>03-</a:t>
            </a:r>
            <a:r>
              <a:rPr sz="2800" spc="95" dirty="0"/>
              <a:t>20</a:t>
            </a:r>
            <a:endParaRPr sz="2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34</a:t>
            </a:fld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1074737" y="1796181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u="sng" spc="-8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4737" y="2895600"/>
            <a:ext cx="9905365" cy="16562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16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  <a:tab pos="699135" algn="l"/>
                <a:tab pos="6624320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word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column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‘Landing</a:t>
            </a:r>
            <a:r>
              <a:rPr sz="16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Outcome’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endParaRPr sz="16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‘between’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keywords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</a:t>
            </a:r>
            <a:endParaRPr sz="16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‘order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keyword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16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ranked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outcome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specified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6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2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160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3915" y="2256321"/>
            <a:ext cx="8827008" cy="5913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4560" y="4210811"/>
            <a:ext cx="2401824" cy="247040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78314" y="856244"/>
            <a:ext cx="941769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pc="-275" dirty="0"/>
              <a:t>SpaceX</a:t>
            </a:r>
            <a:r>
              <a:rPr spc="25" dirty="0"/>
              <a:t> </a:t>
            </a:r>
            <a:r>
              <a:rPr spc="-60" dirty="0"/>
              <a:t>Falcon9 </a:t>
            </a:r>
            <a:r>
              <a:rPr dirty="0"/>
              <a:t>-</a:t>
            </a:r>
            <a:r>
              <a:rPr spc="-30" dirty="0"/>
              <a:t> </a:t>
            </a:r>
            <a:r>
              <a:rPr spc="-130" dirty="0"/>
              <a:t>Launch</a:t>
            </a:r>
            <a:r>
              <a:rPr spc="-20" dirty="0"/>
              <a:t> </a:t>
            </a:r>
            <a:r>
              <a:rPr spc="-95" dirty="0"/>
              <a:t>Sites</a:t>
            </a:r>
            <a:r>
              <a:rPr spc="-30" dirty="0"/>
              <a:t> Map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98906" y="1518983"/>
            <a:ext cx="9975850" cy="4926965"/>
            <a:chOff x="398906" y="1518983"/>
            <a:chExt cx="9975850" cy="49269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4835652"/>
              <a:ext cx="2223516" cy="1600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3669" y="4830889"/>
              <a:ext cx="2233295" cy="1609725"/>
            </a:xfrm>
            <a:custGeom>
              <a:avLst/>
              <a:gdLst/>
              <a:ahLst/>
              <a:cxnLst/>
              <a:rect l="l" t="t" r="r" b="b"/>
              <a:pathLst>
                <a:path w="2233295" h="1609725">
                  <a:moveTo>
                    <a:pt x="0" y="1609725"/>
                  </a:moveTo>
                  <a:lnTo>
                    <a:pt x="2233041" y="1609725"/>
                  </a:lnTo>
                  <a:lnTo>
                    <a:pt x="2233041" y="0"/>
                  </a:lnTo>
                  <a:lnTo>
                    <a:pt x="0" y="0"/>
                  </a:lnTo>
                  <a:lnTo>
                    <a:pt x="0" y="1609725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1528572"/>
              <a:ext cx="5320284" cy="30144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3669" y="1523746"/>
              <a:ext cx="5330190" cy="3024505"/>
            </a:xfrm>
            <a:custGeom>
              <a:avLst/>
              <a:gdLst/>
              <a:ahLst/>
              <a:cxnLst/>
              <a:rect l="l" t="t" r="r" b="b"/>
              <a:pathLst>
                <a:path w="5330190" h="3024504">
                  <a:moveTo>
                    <a:pt x="0" y="3023997"/>
                  </a:moveTo>
                  <a:lnTo>
                    <a:pt x="5329809" y="3023997"/>
                  </a:lnTo>
                  <a:lnTo>
                    <a:pt x="5329809" y="0"/>
                  </a:lnTo>
                  <a:lnTo>
                    <a:pt x="0" y="0"/>
                  </a:lnTo>
                  <a:lnTo>
                    <a:pt x="0" y="302399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9743" y="3567811"/>
              <a:ext cx="421640" cy="1830705"/>
            </a:xfrm>
            <a:custGeom>
              <a:avLst/>
              <a:gdLst/>
              <a:ahLst/>
              <a:cxnLst/>
              <a:rect l="l" t="t" r="r" b="b"/>
              <a:pathLst>
                <a:path w="421639" h="1830704">
                  <a:moveTo>
                    <a:pt x="0" y="1747647"/>
                  </a:moveTo>
                  <a:lnTo>
                    <a:pt x="21209" y="1830197"/>
                  </a:lnTo>
                  <a:lnTo>
                    <a:pt x="69959" y="1769490"/>
                  </a:lnTo>
                  <a:lnTo>
                    <a:pt x="40766" y="1769490"/>
                  </a:lnTo>
                  <a:lnTo>
                    <a:pt x="28320" y="1766824"/>
                  </a:lnTo>
                  <a:lnTo>
                    <a:pt x="31009" y="1754356"/>
                  </a:lnTo>
                  <a:lnTo>
                    <a:pt x="0" y="1747647"/>
                  </a:lnTo>
                  <a:close/>
                </a:path>
                <a:path w="421639" h="1830704">
                  <a:moveTo>
                    <a:pt x="31009" y="1754356"/>
                  </a:moveTo>
                  <a:lnTo>
                    <a:pt x="28320" y="1766824"/>
                  </a:lnTo>
                  <a:lnTo>
                    <a:pt x="40766" y="1769490"/>
                  </a:lnTo>
                  <a:lnTo>
                    <a:pt x="43449" y="1757047"/>
                  </a:lnTo>
                  <a:lnTo>
                    <a:pt x="31009" y="1754356"/>
                  </a:lnTo>
                  <a:close/>
                </a:path>
                <a:path w="421639" h="1830704">
                  <a:moveTo>
                    <a:pt x="43449" y="1757047"/>
                  </a:moveTo>
                  <a:lnTo>
                    <a:pt x="40766" y="1769490"/>
                  </a:lnTo>
                  <a:lnTo>
                    <a:pt x="69959" y="1769490"/>
                  </a:lnTo>
                  <a:lnTo>
                    <a:pt x="74548" y="1763776"/>
                  </a:lnTo>
                  <a:lnTo>
                    <a:pt x="43449" y="1757047"/>
                  </a:lnTo>
                  <a:close/>
                </a:path>
                <a:path w="421639" h="1830704">
                  <a:moveTo>
                    <a:pt x="409320" y="0"/>
                  </a:moveTo>
                  <a:lnTo>
                    <a:pt x="31009" y="1754356"/>
                  </a:lnTo>
                  <a:lnTo>
                    <a:pt x="43449" y="1757047"/>
                  </a:lnTo>
                  <a:lnTo>
                    <a:pt x="421639" y="2793"/>
                  </a:lnTo>
                  <a:lnTo>
                    <a:pt x="40932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7335" y="3811524"/>
              <a:ext cx="4247388" cy="262432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12510" y="3806761"/>
              <a:ext cx="4257040" cy="2633980"/>
            </a:xfrm>
            <a:custGeom>
              <a:avLst/>
              <a:gdLst/>
              <a:ahLst/>
              <a:cxnLst/>
              <a:rect l="l" t="t" r="r" b="b"/>
              <a:pathLst>
                <a:path w="4257040" h="2633979">
                  <a:moveTo>
                    <a:pt x="0" y="2633853"/>
                  </a:moveTo>
                  <a:lnTo>
                    <a:pt x="4256913" y="2633853"/>
                  </a:lnTo>
                  <a:lnTo>
                    <a:pt x="4256913" y="0"/>
                  </a:lnTo>
                  <a:lnTo>
                    <a:pt x="0" y="0"/>
                  </a:lnTo>
                  <a:lnTo>
                    <a:pt x="0" y="2633853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66010" y="4567554"/>
            <a:ext cx="1179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Fig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 –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 </a:t>
            </a:r>
            <a:r>
              <a:rPr sz="1200" spc="-25" dirty="0">
                <a:latin typeface="Calibri"/>
                <a:cs typeface="Calibri"/>
              </a:rPr>
              <a:t>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2355" y="6461861"/>
            <a:ext cx="925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Fig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 Zoom </a:t>
            </a:r>
            <a:r>
              <a:rPr sz="1200" spc="-5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6454851"/>
            <a:ext cx="925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Fig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 Zoom </a:t>
            </a:r>
            <a:r>
              <a:rPr sz="1200" spc="-50" dirty="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88867" y="3423030"/>
            <a:ext cx="4683125" cy="1573530"/>
          </a:xfrm>
          <a:custGeom>
            <a:avLst/>
            <a:gdLst/>
            <a:ahLst/>
            <a:cxnLst/>
            <a:rect l="l" t="t" r="r" b="b"/>
            <a:pathLst>
              <a:path w="4683125" h="1573529">
                <a:moveTo>
                  <a:pt x="4608702" y="1543105"/>
                </a:moveTo>
                <a:lnTo>
                  <a:pt x="4598670" y="1573149"/>
                </a:lnTo>
                <a:lnTo>
                  <a:pt x="4682998" y="1561084"/>
                </a:lnTo>
                <a:lnTo>
                  <a:pt x="4669028" y="1547114"/>
                </a:lnTo>
                <a:lnTo>
                  <a:pt x="4620768" y="1547114"/>
                </a:lnTo>
                <a:lnTo>
                  <a:pt x="4608702" y="1543105"/>
                </a:lnTo>
                <a:close/>
              </a:path>
              <a:path w="4683125" h="1573529">
                <a:moveTo>
                  <a:pt x="4612734" y="1531030"/>
                </a:moveTo>
                <a:lnTo>
                  <a:pt x="4608702" y="1543105"/>
                </a:lnTo>
                <a:lnTo>
                  <a:pt x="4620768" y="1547114"/>
                </a:lnTo>
                <a:lnTo>
                  <a:pt x="4624832" y="1535049"/>
                </a:lnTo>
                <a:lnTo>
                  <a:pt x="4612734" y="1531030"/>
                </a:lnTo>
                <a:close/>
              </a:path>
              <a:path w="4683125" h="1573529">
                <a:moveTo>
                  <a:pt x="4622800" y="1500886"/>
                </a:moveTo>
                <a:lnTo>
                  <a:pt x="4612734" y="1531030"/>
                </a:lnTo>
                <a:lnTo>
                  <a:pt x="4624832" y="1535049"/>
                </a:lnTo>
                <a:lnTo>
                  <a:pt x="4620768" y="1547114"/>
                </a:lnTo>
                <a:lnTo>
                  <a:pt x="4669028" y="1547114"/>
                </a:lnTo>
                <a:lnTo>
                  <a:pt x="4622800" y="1500886"/>
                </a:lnTo>
                <a:close/>
              </a:path>
              <a:path w="4683125" h="1573529">
                <a:moveTo>
                  <a:pt x="4064" y="0"/>
                </a:moveTo>
                <a:lnTo>
                  <a:pt x="0" y="11938"/>
                </a:lnTo>
                <a:lnTo>
                  <a:pt x="4608702" y="1543105"/>
                </a:lnTo>
                <a:lnTo>
                  <a:pt x="4612734" y="1531030"/>
                </a:lnTo>
                <a:lnTo>
                  <a:pt x="406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96000" y="1523746"/>
            <a:ext cx="5053965" cy="194056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left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displays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Falcon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9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that</a:t>
            </a:r>
            <a:endParaRPr sz="1200" dirty="0">
              <a:latin typeface="Calibri"/>
              <a:cs typeface="Calibri"/>
            </a:endParaRPr>
          </a:p>
          <a:p>
            <a:pPr marL="92075" marR="18415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are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located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United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States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(in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California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Florida).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site </a:t>
            </a:r>
            <a:r>
              <a:rPr sz="1200" dirty="0">
                <a:latin typeface="Calibri"/>
                <a:cs typeface="Calibri"/>
              </a:rPr>
              <a:t>contains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 circle,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label,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popup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highlight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location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name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site.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also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evident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 are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near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coast.</a:t>
            </a:r>
            <a:endParaRPr sz="1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 dirty="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zoom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display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sites:</a:t>
            </a:r>
            <a:endParaRPr sz="1200" dirty="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"/>
              <a:buChar char="•"/>
              <a:tabLst>
                <a:tab pos="264795" algn="l"/>
              </a:tabLst>
            </a:pPr>
            <a:r>
              <a:rPr sz="1200" dirty="0">
                <a:latin typeface="Calibri"/>
                <a:cs typeface="Calibri"/>
              </a:rPr>
              <a:t>VAFB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SLC-</a:t>
            </a:r>
            <a:r>
              <a:rPr sz="1200" dirty="0">
                <a:latin typeface="Calibri"/>
                <a:cs typeface="Calibri"/>
              </a:rPr>
              <a:t>4E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(CA)</a:t>
            </a:r>
            <a:endParaRPr sz="1200" dirty="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"/>
              <a:buChar char="•"/>
              <a:tabLst>
                <a:tab pos="264795" algn="l"/>
              </a:tabLst>
            </a:pPr>
            <a:r>
              <a:rPr sz="1200" dirty="0">
                <a:latin typeface="Calibri"/>
                <a:cs typeface="Calibri"/>
              </a:rPr>
              <a:t>CCAFS</a:t>
            </a:r>
            <a:r>
              <a:rPr sz="1200" spc="-10" dirty="0">
                <a:latin typeface="Calibri"/>
                <a:cs typeface="Calibri"/>
              </a:rPr>
              <a:t> LC-</a:t>
            </a:r>
            <a:r>
              <a:rPr sz="1200" dirty="0">
                <a:latin typeface="Calibri"/>
                <a:cs typeface="Calibri"/>
              </a:rPr>
              <a:t>40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(FL)</a:t>
            </a:r>
            <a:endParaRPr sz="1200" dirty="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"/>
              <a:buChar char="•"/>
              <a:tabLst>
                <a:tab pos="264795" algn="l"/>
              </a:tabLst>
            </a:pPr>
            <a:r>
              <a:rPr sz="1200" dirty="0">
                <a:latin typeface="Calibri"/>
                <a:cs typeface="Calibri"/>
              </a:rPr>
              <a:t>KSC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LC-</a:t>
            </a:r>
            <a:r>
              <a:rPr sz="1200" dirty="0">
                <a:latin typeface="Calibri"/>
                <a:cs typeface="Calibri"/>
              </a:rPr>
              <a:t>39A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(FL)</a:t>
            </a:r>
            <a:endParaRPr sz="1200" dirty="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"/>
              <a:buChar char="•"/>
              <a:tabLst>
                <a:tab pos="264795" algn="l"/>
              </a:tabLst>
            </a:pPr>
            <a:r>
              <a:rPr sz="1200" dirty="0">
                <a:latin typeface="Calibri"/>
                <a:cs typeface="Calibri"/>
              </a:rPr>
              <a:t>CCAFS</a:t>
            </a:r>
            <a:r>
              <a:rPr sz="1200" spc="-10" dirty="0">
                <a:latin typeface="Calibri"/>
                <a:cs typeface="Calibri"/>
              </a:rPr>
              <a:t> SLC-</a:t>
            </a:r>
            <a:r>
              <a:rPr sz="1200" dirty="0">
                <a:latin typeface="Calibri"/>
                <a:cs typeface="Calibri"/>
              </a:rPr>
              <a:t>40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(FL)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2406" y="6116728"/>
            <a:ext cx="2438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11302"/>
            <a:ext cx="9839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80" dirty="0"/>
              <a:t>SpaceX</a:t>
            </a:r>
            <a:r>
              <a:rPr sz="2800" spc="-10" dirty="0"/>
              <a:t> </a:t>
            </a:r>
            <a:r>
              <a:rPr sz="2800" spc="-20" dirty="0"/>
              <a:t>Falon9</a:t>
            </a:r>
            <a:r>
              <a:rPr sz="2800" spc="-30" dirty="0"/>
              <a:t> </a:t>
            </a:r>
            <a:r>
              <a:rPr sz="2800" spc="570" dirty="0"/>
              <a:t>–</a:t>
            </a:r>
            <a:r>
              <a:rPr sz="2800" spc="-20" dirty="0"/>
              <a:t> </a:t>
            </a:r>
            <a:r>
              <a:rPr sz="2800" spc="-114" dirty="0"/>
              <a:t>Success/Failed</a:t>
            </a:r>
            <a:r>
              <a:rPr sz="2800" spc="-15" dirty="0"/>
              <a:t> </a:t>
            </a:r>
            <a:r>
              <a:rPr sz="2800" spc="-95" dirty="0"/>
              <a:t>Launch</a:t>
            </a:r>
            <a:r>
              <a:rPr sz="2800" spc="-25" dirty="0"/>
              <a:t> </a:t>
            </a:r>
            <a:r>
              <a:rPr sz="2800" spc="-20" dirty="0"/>
              <a:t>Map</a:t>
            </a:r>
            <a:r>
              <a:rPr sz="2800" spc="-10" dirty="0"/>
              <a:t> </a:t>
            </a:r>
            <a:r>
              <a:rPr sz="2800" dirty="0"/>
              <a:t>for</a:t>
            </a:r>
            <a:r>
              <a:rPr sz="2800" spc="-20" dirty="0"/>
              <a:t> </a:t>
            </a:r>
            <a:r>
              <a:rPr sz="2800" dirty="0"/>
              <a:t>all</a:t>
            </a:r>
            <a:r>
              <a:rPr sz="2800" spc="-15" dirty="0"/>
              <a:t> </a:t>
            </a:r>
            <a:r>
              <a:rPr sz="2800" spc="-95" dirty="0"/>
              <a:t>Launch</a:t>
            </a:r>
            <a:r>
              <a:rPr sz="2800" spc="-25" dirty="0"/>
              <a:t> </a:t>
            </a:r>
            <a:r>
              <a:rPr sz="2800" spc="-35" dirty="0"/>
              <a:t>Sites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488823" y="3867530"/>
            <a:ext cx="2555240" cy="2462530"/>
            <a:chOff x="488823" y="3867530"/>
            <a:chExt cx="2555240" cy="2462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348" y="3877055"/>
              <a:ext cx="2535936" cy="24429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3585" y="3872293"/>
              <a:ext cx="2545715" cy="2453005"/>
            </a:xfrm>
            <a:custGeom>
              <a:avLst/>
              <a:gdLst/>
              <a:ahLst/>
              <a:cxnLst/>
              <a:rect l="l" t="t" r="r" b="b"/>
              <a:pathLst>
                <a:path w="2545715" h="2453004">
                  <a:moveTo>
                    <a:pt x="0" y="2452497"/>
                  </a:moveTo>
                  <a:lnTo>
                    <a:pt x="2545461" y="2452497"/>
                  </a:lnTo>
                  <a:lnTo>
                    <a:pt x="2545461" y="0"/>
                  </a:lnTo>
                  <a:lnTo>
                    <a:pt x="0" y="0"/>
                  </a:lnTo>
                  <a:lnTo>
                    <a:pt x="0" y="245249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271583" y="3861434"/>
            <a:ext cx="2518410" cy="2462530"/>
            <a:chOff x="3271583" y="3861434"/>
            <a:chExt cx="2518410" cy="24625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1172" y="3870959"/>
              <a:ext cx="2499360" cy="24429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76346" y="3866197"/>
              <a:ext cx="2508885" cy="2453005"/>
            </a:xfrm>
            <a:custGeom>
              <a:avLst/>
              <a:gdLst/>
              <a:ahLst/>
              <a:cxnLst/>
              <a:rect l="l" t="t" r="r" b="b"/>
              <a:pathLst>
                <a:path w="2508885" h="2453004">
                  <a:moveTo>
                    <a:pt x="0" y="2452497"/>
                  </a:moveTo>
                  <a:lnTo>
                    <a:pt x="2508885" y="2452497"/>
                  </a:lnTo>
                  <a:lnTo>
                    <a:pt x="2508885" y="0"/>
                  </a:lnTo>
                  <a:lnTo>
                    <a:pt x="0" y="0"/>
                  </a:lnTo>
                  <a:lnTo>
                    <a:pt x="0" y="2452497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017831" y="3870578"/>
            <a:ext cx="2665095" cy="2459355"/>
            <a:chOff x="6017831" y="3870578"/>
            <a:chExt cx="2665095" cy="245935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27420" y="3880103"/>
              <a:ext cx="2645664" cy="24399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22594" y="3875341"/>
              <a:ext cx="2655570" cy="2449830"/>
            </a:xfrm>
            <a:custGeom>
              <a:avLst/>
              <a:gdLst/>
              <a:ahLst/>
              <a:cxnLst/>
              <a:rect l="l" t="t" r="r" b="b"/>
              <a:pathLst>
                <a:path w="2655570" h="2449829">
                  <a:moveTo>
                    <a:pt x="0" y="2449449"/>
                  </a:moveTo>
                  <a:lnTo>
                    <a:pt x="2655188" y="2449449"/>
                  </a:lnTo>
                  <a:lnTo>
                    <a:pt x="2655188" y="0"/>
                  </a:lnTo>
                  <a:lnTo>
                    <a:pt x="0" y="0"/>
                  </a:lnTo>
                  <a:lnTo>
                    <a:pt x="0" y="244944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910383" y="3870578"/>
            <a:ext cx="2764155" cy="2459355"/>
            <a:chOff x="8910383" y="3870578"/>
            <a:chExt cx="2764155" cy="245935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9971" y="3880103"/>
              <a:ext cx="2744724" cy="24399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915145" y="3875341"/>
              <a:ext cx="2754630" cy="2449830"/>
            </a:xfrm>
            <a:custGeom>
              <a:avLst/>
              <a:gdLst/>
              <a:ahLst/>
              <a:cxnLst/>
              <a:rect l="l" t="t" r="r" b="b"/>
              <a:pathLst>
                <a:path w="2754629" h="2449829">
                  <a:moveTo>
                    <a:pt x="0" y="2449449"/>
                  </a:moveTo>
                  <a:lnTo>
                    <a:pt x="2754249" y="2449449"/>
                  </a:lnTo>
                  <a:lnTo>
                    <a:pt x="2754249" y="0"/>
                  </a:lnTo>
                  <a:lnTo>
                    <a:pt x="0" y="0"/>
                  </a:lnTo>
                  <a:lnTo>
                    <a:pt x="0" y="244944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856107" y="1374203"/>
            <a:ext cx="4672330" cy="2172970"/>
            <a:chOff x="856107" y="1374203"/>
            <a:chExt cx="4672330" cy="217297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632" y="1383792"/>
              <a:ext cx="4652772" cy="21534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60869" y="1378966"/>
              <a:ext cx="4662805" cy="2163445"/>
            </a:xfrm>
            <a:custGeom>
              <a:avLst/>
              <a:gdLst/>
              <a:ahLst/>
              <a:cxnLst/>
              <a:rect l="l" t="t" r="r" b="b"/>
              <a:pathLst>
                <a:path w="4662805" h="2163445">
                  <a:moveTo>
                    <a:pt x="0" y="2162937"/>
                  </a:moveTo>
                  <a:lnTo>
                    <a:pt x="4662297" y="2162937"/>
                  </a:lnTo>
                  <a:lnTo>
                    <a:pt x="4662297" y="0"/>
                  </a:lnTo>
                  <a:lnTo>
                    <a:pt x="0" y="0"/>
                  </a:lnTo>
                  <a:lnTo>
                    <a:pt x="0" y="216293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56586" y="3589147"/>
            <a:ext cx="18542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1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US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map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with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all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Launch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Sites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3003" y="6341160"/>
            <a:ext cx="15360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VAFB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Launch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Site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with </a:t>
            </a: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5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27420" y="1383791"/>
            <a:ext cx="5430520" cy="175450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6195" rIns="0" bIns="0" rtlCol="0">
            <a:spAutoFit/>
          </a:bodyPr>
          <a:lstStyle/>
          <a:p>
            <a:pPr marL="264795" indent="-173355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265430" algn="l"/>
              </a:tabLst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 is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Sites.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 </a:t>
            </a:r>
            <a:r>
              <a:rPr sz="1200" spc="-10" dirty="0">
                <a:latin typeface="Calibri"/>
                <a:cs typeface="Calibri"/>
              </a:rPr>
              <a:t>depict</a:t>
            </a:r>
            <a:endParaRPr sz="1200">
              <a:latin typeface="Calibri"/>
              <a:cs typeface="Calibri"/>
            </a:endParaRPr>
          </a:p>
          <a:p>
            <a:pPr marL="26479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total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 successful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failed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launches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264795" marR="359410" indent="-1727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65430" algn="l"/>
              </a:tabLst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4, 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5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zoom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displays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success/fail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markers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green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failed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150">
              <a:latin typeface="Calibri"/>
              <a:cs typeface="Calibri"/>
            </a:endParaRPr>
          </a:p>
          <a:p>
            <a:pPr marL="264795" marR="247015" indent="-172720">
              <a:lnSpc>
                <a:spcPct val="100000"/>
              </a:lnSpc>
              <a:buFont typeface="Arial"/>
              <a:buChar char="•"/>
              <a:tabLst>
                <a:tab pos="265430" algn="l"/>
              </a:tabLst>
            </a:pPr>
            <a:r>
              <a:rPr sz="1200" dirty="0">
                <a:latin typeface="Calibri"/>
                <a:cs typeface="Calibri"/>
              </a:rPr>
              <a:t>By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looking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KSC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LC-</a:t>
            </a:r>
            <a:r>
              <a:rPr sz="1200" dirty="0">
                <a:latin typeface="Calibri"/>
                <a:cs typeface="Calibri"/>
              </a:rPr>
              <a:t>39A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greatest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successful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48785" y="6350000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3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KSC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LC-</a:t>
            </a:r>
            <a:r>
              <a:rPr sz="1000" spc="-25" dirty="0">
                <a:latin typeface="Calibri"/>
                <a:cs typeface="Calibri"/>
              </a:rPr>
              <a:t>39A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5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46875" y="6356705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4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CCAFS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SLC-</a:t>
            </a:r>
            <a:r>
              <a:rPr sz="1000" spc="-25" dirty="0">
                <a:latin typeface="Calibri"/>
                <a:cs typeface="Calibri"/>
              </a:rPr>
              <a:t>40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5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92182" y="6346342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5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CCAFS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SLC-</a:t>
            </a:r>
            <a:r>
              <a:rPr sz="1000" spc="-25" dirty="0">
                <a:latin typeface="Calibri"/>
                <a:cs typeface="Calibri"/>
              </a:rPr>
              <a:t>40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5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20492" y="729312"/>
            <a:ext cx="9296400" cy="1029384"/>
          </a:xfrm>
          <a:prstGeom prst="rect">
            <a:avLst/>
          </a:prstGeom>
        </p:spPr>
        <p:txBody>
          <a:bodyPr vert="horz" wrap="square" lIns="0" tIns="74549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3100" spc="-215" dirty="0"/>
              <a:t>SpaceX</a:t>
            </a:r>
            <a:r>
              <a:rPr sz="3100" spc="5" dirty="0"/>
              <a:t> </a:t>
            </a:r>
            <a:r>
              <a:rPr sz="3100" spc="-55" dirty="0"/>
              <a:t>Falcon9</a:t>
            </a:r>
            <a:r>
              <a:rPr sz="3100" spc="-25" dirty="0"/>
              <a:t> </a:t>
            </a:r>
            <a:r>
              <a:rPr sz="3100" spc="635" dirty="0"/>
              <a:t>–</a:t>
            </a:r>
            <a:r>
              <a:rPr sz="3100" spc="-35" dirty="0"/>
              <a:t> </a:t>
            </a:r>
            <a:r>
              <a:rPr sz="3100" spc="-100" dirty="0"/>
              <a:t>Launch</a:t>
            </a:r>
            <a:r>
              <a:rPr sz="3100" spc="-25" dirty="0"/>
              <a:t> </a:t>
            </a:r>
            <a:r>
              <a:rPr sz="3100" spc="-40" dirty="0"/>
              <a:t>Site</a:t>
            </a:r>
            <a:r>
              <a:rPr sz="3100" spc="-30" dirty="0"/>
              <a:t> </a:t>
            </a:r>
            <a:r>
              <a:rPr sz="3100" dirty="0"/>
              <a:t>to</a:t>
            </a:r>
            <a:r>
              <a:rPr sz="3100" spc="-45" dirty="0"/>
              <a:t> </a:t>
            </a:r>
            <a:r>
              <a:rPr sz="3100" dirty="0"/>
              <a:t>proximity</a:t>
            </a:r>
            <a:r>
              <a:rPr sz="3100" spc="-15" dirty="0"/>
              <a:t> </a:t>
            </a:r>
            <a:r>
              <a:rPr sz="3100" spc="-75" dirty="0"/>
              <a:t>Distance</a:t>
            </a:r>
            <a:r>
              <a:rPr sz="3100" dirty="0"/>
              <a:t> </a:t>
            </a:r>
            <a:r>
              <a:rPr sz="3100" spc="-25" dirty="0"/>
              <a:t>Map</a:t>
            </a:r>
            <a:endParaRPr sz="3100" dirty="0"/>
          </a:p>
        </p:txBody>
      </p:sp>
      <p:grpSp>
        <p:nvGrpSpPr>
          <p:cNvPr id="4" name="object 4"/>
          <p:cNvGrpSpPr/>
          <p:nvPr/>
        </p:nvGrpSpPr>
        <p:grpSpPr>
          <a:xfrm>
            <a:off x="790575" y="1749107"/>
            <a:ext cx="4765040" cy="4687570"/>
            <a:chOff x="790575" y="1749107"/>
            <a:chExt cx="4765040" cy="4687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1758696"/>
              <a:ext cx="4745736" cy="21122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95337" y="1753870"/>
              <a:ext cx="4755515" cy="2122170"/>
            </a:xfrm>
            <a:custGeom>
              <a:avLst/>
              <a:gdLst/>
              <a:ahLst/>
              <a:cxnLst/>
              <a:rect l="l" t="t" r="r" b="b"/>
              <a:pathLst>
                <a:path w="4755515" h="2122170">
                  <a:moveTo>
                    <a:pt x="0" y="2121788"/>
                  </a:moveTo>
                  <a:lnTo>
                    <a:pt x="4755261" y="2121788"/>
                  </a:lnTo>
                  <a:lnTo>
                    <a:pt x="4755261" y="0"/>
                  </a:lnTo>
                  <a:lnTo>
                    <a:pt x="0" y="0"/>
                  </a:lnTo>
                  <a:lnTo>
                    <a:pt x="0" y="2121788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4315968"/>
              <a:ext cx="3142488" cy="21107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95337" y="4311205"/>
              <a:ext cx="3152140" cy="2120265"/>
            </a:xfrm>
            <a:custGeom>
              <a:avLst/>
              <a:gdLst/>
              <a:ahLst/>
              <a:cxnLst/>
              <a:rect l="l" t="t" r="r" b="b"/>
              <a:pathLst>
                <a:path w="3152140" h="2120265">
                  <a:moveTo>
                    <a:pt x="0" y="2120264"/>
                  </a:moveTo>
                  <a:lnTo>
                    <a:pt x="3152013" y="2120264"/>
                  </a:lnTo>
                  <a:lnTo>
                    <a:pt x="3152013" y="0"/>
                  </a:lnTo>
                  <a:lnTo>
                    <a:pt x="0" y="0"/>
                  </a:lnTo>
                  <a:lnTo>
                    <a:pt x="0" y="212026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26031" y="3440684"/>
              <a:ext cx="384810" cy="1301750"/>
            </a:xfrm>
            <a:custGeom>
              <a:avLst/>
              <a:gdLst/>
              <a:ahLst/>
              <a:cxnLst/>
              <a:rect l="l" t="t" r="r" b="b"/>
              <a:pathLst>
                <a:path w="384810" h="1301750">
                  <a:moveTo>
                    <a:pt x="57277" y="0"/>
                  </a:moveTo>
                  <a:lnTo>
                    <a:pt x="0" y="13842"/>
                  </a:lnTo>
                  <a:lnTo>
                    <a:pt x="298450" y="1250949"/>
                  </a:lnTo>
                  <a:lnTo>
                    <a:pt x="269748" y="1257808"/>
                  </a:lnTo>
                  <a:lnTo>
                    <a:pt x="340994" y="1301368"/>
                  </a:lnTo>
                  <a:lnTo>
                    <a:pt x="384429" y="1230121"/>
                  </a:lnTo>
                  <a:lnTo>
                    <a:pt x="355726" y="1237107"/>
                  </a:lnTo>
                  <a:lnTo>
                    <a:pt x="572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031" y="3440684"/>
              <a:ext cx="384810" cy="1301750"/>
            </a:xfrm>
            <a:custGeom>
              <a:avLst/>
              <a:gdLst/>
              <a:ahLst/>
              <a:cxnLst/>
              <a:rect l="l" t="t" r="r" b="b"/>
              <a:pathLst>
                <a:path w="384810" h="1301750">
                  <a:moveTo>
                    <a:pt x="269748" y="1257808"/>
                  </a:moveTo>
                  <a:lnTo>
                    <a:pt x="298450" y="1250949"/>
                  </a:lnTo>
                  <a:lnTo>
                    <a:pt x="0" y="13842"/>
                  </a:lnTo>
                  <a:lnTo>
                    <a:pt x="57277" y="0"/>
                  </a:lnTo>
                  <a:lnTo>
                    <a:pt x="355726" y="1237107"/>
                  </a:lnTo>
                  <a:lnTo>
                    <a:pt x="384429" y="1230121"/>
                  </a:lnTo>
                  <a:lnTo>
                    <a:pt x="340994" y="1301368"/>
                  </a:lnTo>
                  <a:lnTo>
                    <a:pt x="269748" y="125780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841112" y="2434844"/>
            <a:ext cx="5053965" cy="230759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075" marR="17272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displays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proximity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 marked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Site </a:t>
            </a:r>
            <a:r>
              <a:rPr sz="1200" dirty="0">
                <a:latin typeface="Calibri"/>
                <a:cs typeface="Calibri"/>
              </a:rPr>
              <a:t>VAFB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SLC-</a:t>
            </a:r>
            <a:r>
              <a:rPr sz="1200" dirty="0">
                <a:latin typeface="Calibri"/>
                <a:cs typeface="Calibri"/>
              </a:rPr>
              <a:t>4E.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Lompoc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located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further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away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compared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other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proximities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 coastline,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railroad,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highway, </a:t>
            </a:r>
            <a:r>
              <a:rPr sz="1200" dirty="0">
                <a:latin typeface="Calibri"/>
                <a:cs typeface="Calibri"/>
              </a:rPr>
              <a:t>etc.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also </a:t>
            </a:r>
            <a:r>
              <a:rPr sz="1200" dirty="0">
                <a:latin typeface="Calibri"/>
                <a:cs typeface="Calibri"/>
              </a:rPr>
              <a:t>displays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marker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distance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(14.09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km)</a:t>
            </a:r>
            <a:endParaRPr sz="1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 dirty="0">
              <a:latin typeface="Calibri"/>
              <a:cs typeface="Calibri"/>
            </a:endParaRPr>
          </a:p>
          <a:p>
            <a:pPr marL="92075" marR="451484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provides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zoom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view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into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other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proximities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coastline, railroad,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highway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respective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distances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20" dirty="0">
                <a:latin typeface="Calibri"/>
                <a:cs typeface="Calibri"/>
              </a:rPr>
              <a:t> Site</a:t>
            </a:r>
            <a:endParaRPr sz="1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 dirty="0">
              <a:latin typeface="Calibri"/>
              <a:cs typeface="Calibri"/>
            </a:endParaRPr>
          </a:p>
          <a:p>
            <a:pPr marL="92075" marR="9842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In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general,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cities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located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away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minimize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impacts</a:t>
            </a:r>
            <a:r>
              <a:rPr sz="1200" spc="5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accidental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impacts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general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public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infrastructure.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Sites </a:t>
            </a:r>
            <a:r>
              <a:rPr sz="1200" dirty="0">
                <a:latin typeface="Calibri"/>
                <a:cs typeface="Calibri"/>
              </a:rPr>
              <a:t>are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strategically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located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near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coastline,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railroad,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highways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provide </a:t>
            </a:r>
            <a:r>
              <a:rPr sz="1200" dirty="0">
                <a:latin typeface="Calibri"/>
                <a:cs typeface="Calibri"/>
              </a:rPr>
              <a:t>easy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access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resources.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1307" y="3901185"/>
            <a:ext cx="21983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1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Proximity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site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map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for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VAFB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SLC-</a:t>
            </a:r>
            <a:r>
              <a:rPr sz="1000" spc="-25" dirty="0">
                <a:latin typeface="Calibri"/>
                <a:cs typeface="Calibri"/>
              </a:rPr>
              <a:t>4E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6284" y="6454241"/>
            <a:ext cx="29991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Zoom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in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for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sites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coastline,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railroad,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and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highway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1295400"/>
            <a:ext cx="86106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 algn="l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spc="70" dirty="0"/>
              <a:t>4</a:t>
            </a:fld>
            <a:endParaRPr spc="70" dirty="0"/>
          </a:p>
        </p:txBody>
      </p:sp>
      <p:sp>
        <p:nvSpPr>
          <p:cNvPr id="3" name="object 3"/>
          <p:cNvSpPr txBox="1"/>
          <p:nvPr/>
        </p:nvSpPr>
        <p:spPr>
          <a:xfrm>
            <a:off x="990600" y="2023812"/>
            <a:ext cx="9705340" cy="4150110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210"/>
              </a:spcBef>
              <a:tabLst>
                <a:tab pos="240665" algn="l"/>
                <a:tab pos="241300" algn="l"/>
              </a:tabLst>
            </a:pPr>
            <a:r>
              <a:rPr lang="en-IN"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1.)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1600" dirty="0">
              <a:latin typeface="Microsoft Sans Serif"/>
              <a:cs typeface="Microsoft Sans Serif"/>
            </a:endParaRPr>
          </a:p>
          <a:p>
            <a:pPr marL="698500" marR="5080" lvl="1" indent="-228600" algn="just">
              <a:lnSpc>
                <a:spcPts val="1820"/>
              </a:lnSpc>
              <a:spcBef>
                <a:spcPts val="140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successes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private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travel,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becoming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mainstream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accessible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population.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continues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barrier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enter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race</a:t>
            </a:r>
            <a:endParaRPr sz="1600" dirty="0">
              <a:latin typeface="Microsoft Sans Serif"/>
              <a:cs typeface="Microsoft Sans Serif"/>
            </a:endParaRPr>
          </a:p>
          <a:p>
            <a:pPr marL="698500" marR="71755" lvl="1" indent="-228600" algn="just">
              <a:lnSpc>
                <a:spcPts val="1820"/>
              </a:lnSpc>
              <a:spcBef>
                <a:spcPts val="1410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stage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capabilities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its competitors.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a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spending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plus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1600" dirty="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839"/>
              </a:spcBef>
              <a:tabLst>
                <a:tab pos="240665" algn="l"/>
                <a:tab pos="241300" algn="l"/>
              </a:tabLst>
            </a:pPr>
            <a:r>
              <a:rPr lang="en-IN"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2.)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1600" dirty="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944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if the first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6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600" dirty="0">
              <a:latin typeface="Microsoft Sans Serif"/>
              <a:cs typeface="Microsoft Sans Serif"/>
            </a:endParaRPr>
          </a:p>
          <a:p>
            <a:pPr marL="698500" marR="436245" lvl="1" indent="-228600" algn="just">
              <a:lnSpc>
                <a:spcPct val="80000"/>
              </a:lnSpc>
              <a:spcBef>
                <a:spcPts val="1410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parameters/variables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on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site,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etc.)</a:t>
            </a:r>
            <a:endParaRPr sz="1600" dirty="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944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Correlations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lang="en-IN"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6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2411" y="2032761"/>
            <a:ext cx="3311525" cy="11766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079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39A’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</a:t>
            </a:r>
            <a:endParaRPr sz="16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lowest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0800" y="871881"/>
            <a:ext cx="1042863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50" dirty="0"/>
              <a:t> </a:t>
            </a:r>
            <a:r>
              <a:rPr spc="-254" dirty="0"/>
              <a:t>Success</a:t>
            </a:r>
            <a:r>
              <a:rPr spc="10" dirty="0"/>
              <a:t> </a:t>
            </a:r>
            <a:r>
              <a:rPr spc="-110" dirty="0"/>
              <a:t>Counts</a:t>
            </a:r>
            <a:r>
              <a:rPr spc="-30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dirty="0"/>
              <a:t>All</a:t>
            </a:r>
            <a:r>
              <a:rPr spc="-40" dirty="0"/>
              <a:t> </a:t>
            </a:r>
            <a:r>
              <a:rPr spc="-95" dirty="0"/>
              <a:t>Sites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40</a:t>
            </a:fld>
            <a:endParaRPr spc="4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1687067"/>
            <a:ext cx="6845808" cy="367131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47381" y="2234006"/>
            <a:ext cx="3179445" cy="20948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29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6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endParaRPr sz="16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endParaRPr sz="16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16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endParaRPr sz="16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55647" y="298061"/>
            <a:ext cx="11038231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95" dirty="0"/>
              <a:t> </a:t>
            </a:r>
            <a:r>
              <a:rPr spc="-50" dirty="0"/>
              <a:t>Site</a:t>
            </a:r>
            <a:r>
              <a:rPr spc="-60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spc="-40" dirty="0"/>
              <a:t>Highest</a:t>
            </a:r>
            <a:r>
              <a:rPr spc="-35" dirty="0"/>
              <a:t> </a:t>
            </a:r>
            <a:r>
              <a:rPr spc="-130" dirty="0"/>
              <a:t>Launch</a:t>
            </a:r>
            <a:r>
              <a:rPr spc="-50" dirty="0"/>
              <a:t> </a:t>
            </a:r>
            <a:r>
              <a:rPr spc="-254" dirty="0"/>
              <a:t>Success</a:t>
            </a:r>
            <a:r>
              <a:rPr spc="10" dirty="0"/>
              <a:t> </a:t>
            </a:r>
            <a:r>
              <a:rPr spc="-50" dirty="0"/>
              <a:t>Ratio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41</a:t>
            </a:fld>
            <a:endParaRPr spc="4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719" y="1659635"/>
            <a:ext cx="6067044" cy="398221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1951" y="4866088"/>
            <a:ext cx="8636635" cy="988694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2000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5500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category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‘FT’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1951" y="6006795"/>
            <a:ext cx="83839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6k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‘B4’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04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10" dirty="0"/>
              <a:t>Payload</a:t>
            </a:r>
            <a:r>
              <a:rPr sz="3400" spc="-60" dirty="0"/>
              <a:t> </a:t>
            </a:r>
            <a:r>
              <a:rPr sz="3400" spc="-100" dirty="0"/>
              <a:t>vs.</a:t>
            </a:r>
            <a:r>
              <a:rPr sz="3400" spc="-55" dirty="0"/>
              <a:t> </a:t>
            </a:r>
            <a:r>
              <a:rPr sz="3400" spc="-114" dirty="0"/>
              <a:t>Launch</a:t>
            </a:r>
            <a:r>
              <a:rPr sz="3400" spc="-60" dirty="0"/>
              <a:t> </a:t>
            </a:r>
            <a:r>
              <a:rPr sz="3400" spc="-90" dirty="0"/>
              <a:t>Outcome</a:t>
            </a:r>
            <a:r>
              <a:rPr sz="3400" spc="-55" dirty="0"/>
              <a:t> </a:t>
            </a:r>
            <a:r>
              <a:rPr sz="3400" spc="-75" dirty="0"/>
              <a:t>Scatter</a:t>
            </a:r>
            <a:r>
              <a:rPr sz="3400" spc="-50" dirty="0"/>
              <a:t> </a:t>
            </a:r>
            <a:r>
              <a:rPr sz="3400" dirty="0"/>
              <a:t>Plot</a:t>
            </a:r>
            <a:r>
              <a:rPr sz="3400" spc="-65" dirty="0"/>
              <a:t> </a:t>
            </a:r>
            <a:r>
              <a:rPr sz="3400" dirty="0"/>
              <a:t>for</a:t>
            </a:r>
            <a:r>
              <a:rPr sz="3400" spc="-45" dirty="0"/>
              <a:t> </a:t>
            </a:r>
            <a:r>
              <a:rPr sz="3400" dirty="0"/>
              <a:t>All</a:t>
            </a:r>
            <a:r>
              <a:rPr sz="3400" spc="-60" dirty="0"/>
              <a:t> </a:t>
            </a:r>
            <a:r>
              <a:rPr sz="3400" spc="-70" dirty="0"/>
              <a:t>Sites</a:t>
            </a:r>
            <a:endParaRPr sz="34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389888"/>
            <a:ext cx="5536692" cy="35158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3620" y="1374647"/>
            <a:ext cx="5670804" cy="353110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Classification</a:t>
            </a:r>
            <a:r>
              <a:rPr spc="-125" dirty="0"/>
              <a:t> </a:t>
            </a:r>
            <a:r>
              <a:rPr spc="-145" dirty="0"/>
              <a:t>Accuracy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idx="1"/>
          </p:nvPr>
        </p:nvSpPr>
        <p:spPr>
          <a:xfrm>
            <a:off x="4724400" y="2194560"/>
            <a:ext cx="6781800" cy="23423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80" dirty="0"/>
              <a:t>Based</a:t>
            </a:r>
            <a:r>
              <a:rPr sz="1600" spc="-55" dirty="0"/>
              <a:t> </a:t>
            </a:r>
            <a:r>
              <a:rPr sz="1600" dirty="0"/>
              <a:t>on</a:t>
            </a:r>
            <a:r>
              <a:rPr sz="1600" spc="-35" dirty="0"/>
              <a:t> </a:t>
            </a:r>
            <a:r>
              <a:rPr sz="1600" dirty="0"/>
              <a:t>the</a:t>
            </a:r>
            <a:r>
              <a:rPr sz="1600" spc="-15" dirty="0"/>
              <a:t> </a:t>
            </a:r>
            <a:r>
              <a:rPr sz="1600" spc="-85" dirty="0"/>
              <a:t>Accuracy</a:t>
            </a:r>
            <a:r>
              <a:rPr sz="1600" spc="-50" dirty="0"/>
              <a:t> </a:t>
            </a:r>
            <a:r>
              <a:rPr sz="1600" spc="-75" dirty="0"/>
              <a:t>scores</a:t>
            </a:r>
            <a:r>
              <a:rPr sz="1600" spc="-30" dirty="0"/>
              <a:t> </a:t>
            </a:r>
            <a:r>
              <a:rPr sz="1600" dirty="0"/>
              <a:t>and</a:t>
            </a:r>
            <a:r>
              <a:rPr sz="1600" spc="-45" dirty="0"/>
              <a:t> </a:t>
            </a:r>
            <a:r>
              <a:rPr sz="1600" spc="-80" dirty="0"/>
              <a:t>as</a:t>
            </a:r>
            <a:r>
              <a:rPr sz="1600" spc="-40" dirty="0"/>
              <a:t> </a:t>
            </a:r>
            <a:r>
              <a:rPr sz="1600" spc="-20" dirty="0"/>
              <a:t>also </a:t>
            </a:r>
            <a:r>
              <a:rPr sz="1600" spc="-10" dirty="0"/>
              <a:t>evident</a:t>
            </a:r>
            <a:r>
              <a:rPr sz="1600" spc="-70" dirty="0"/>
              <a:t> </a:t>
            </a:r>
            <a:r>
              <a:rPr sz="1600" dirty="0"/>
              <a:t>from</a:t>
            </a:r>
            <a:r>
              <a:rPr sz="1600" spc="-65" dirty="0"/>
              <a:t> </a:t>
            </a:r>
            <a:r>
              <a:rPr sz="1600" dirty="0"/>
              <a:t>the</a:t>
            </a:r>
            <a:r>
              <a:rPr sz="1600" spc="-60" dirty="0"/>
              <a:t> </a:t>
            </a:r>
            <a:r>
              <a:rPr sz="1600" dirty="0"/>
              <a:t>bar</a:t>
            </a:r>
            <a:r>
              <a:rPr sz="1600" spc="-70" dirty="0"/>
              <a:t> </a:t>
            </a:r>
            <a:r>
              <a:rPr sz="1600" spc="-25" dirty="0"/>
              <a:t>chart,</a:t>
            </a:r>
            <a:r>
              <a:rPr sz="1600" spc="-55" dirty="0"/>
              <a:t> </a:t>
            </a:r>
            <a:r>
              <a:rPr sz="1600" spc="-40" dirty="0"/>
              <a:t>Decision</a:t>
            </a:r>
            <a:r>
              <a:rPr sz="1600" spc="-80" dirty="0"/>
              <a:t> </a:t>
            </a:r>
            <a:r>
              <a:rPr sz="1600" spc="-20" dirty="0"/>
              <a:t>Tree </a:t>
            </a:r>
            <a:r>
              <a:rPr sz="1600" spc="-10" dirty="0"/>
              <a:t>algorithm</a:t>
            </a:r>
            <a:r>
              <a:rPr sz="1600" spc="-65" dirty="0"/>
              <a:t> </a:t>
            </a:r>
            <a:r>
              <a:rPr sz="1600" spc="-75" dirty="0"/>
              <a:t>has</a:t>
            </a:r>
            <a:r>
              <a:rPr sz="1600" spc="-45" dirty="0"/>
              <a:t> </a:t>
            </a:r>
            <a:r>
              <a:rPr sz="1600" dirty="0"/>
              <a:t>the</a:t>
            </a:r>
            <a:r>
              <a:rPr sz="1600" spc="-40" dirty="0"/>
              <a:t> </a:t>
            </a:r>
            <a:r>
              <a:rPr sz="1600" spc="-10" dirty="0"/>
              <a:t>highest</a:t>
            </a:r>
            <a:r>
              <a:rPr sz="1600" spc="-60" dirty="0"/>
              <a:t> </a:t>
            </a:r>
            <a:r>
              <a:rPr sz="1600" spc="-45" dirty="0"/>
              <a:t>classification</a:t>
            </a:r>
            <a:r>
              <a:rPr sz="1600" spc="-75" dirty="0"/>
              <a:t> </a:t>
            </a:r>
            <a:r>
              <a:rPr sz="1600" spc="-35" dirty="0"/>
              <a:t>score </a:t>
            </a:r>
            <a:r>
              <a:rPr sz="1600" dirty="0"/>
              <a:t>with</a:t>
            </a:r>
            <a:r>
              <a:rPr sz="1600" spc="-15" dirty="0"/>
              <a:t> </a:t>
            </a:r>
            <a:r>
              <a:rPr sz="1600" dirty="0"/>
              <a:t>a</a:t>
            </a:r>
            <a:r>
              <a:rPr sz="1600" spc="-10" dirty="0"/>
              <a:t> </a:t>
            </a:r>
            <a:r>
              <a:rPr sz="1600" spc="-45" dirty="0"/>
              <a:t>value</a:t>
            </a:r>
            <a:r>
              <a:rPr sz="1600" spc="-25" dirty="0"/>
              <a:t> </a:t>
            </a:r>
            <a:r>
              <a:rPr sz="1600" dirty="0"/>
              <a:t>of</a:t>
            </a:r>
            <a:r>
              <a:rPr sz="1600" spc="-5" dirty="0"/>
              <a:t> </a:t>
            </a:r>
            <a:r>
              <a:rPr sz="1600" spc="40" dirty="0"/>
              <a:t>.8750</a:t>
            </a:r>
          </a:p>
          <a:p>
            <a:pPr marL="241300" marR="91440" indent="-228600" algn="just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241300" algn="l"/>
              </a:tabLst>
            </a:pPr>
            <a:r>
              <a:rPr sz="1600" spc="-90" dirty="0"/>
              <a:t>Accuracy</a:t>
            </a:r>
            <a:r>
              <a:rPr sz="1600" spc="-45" dirty="0"/>
              <a:t> </a:t>
            </a:r>
            <a:r>
              <a:rPr sz="1600" spc="-85" dirty="0"/>
              <a:t>Score</a:t>
            </a:r>
            <a:r>
              <a:rPr sz="1600" spc="-35" dirty="0"/>
              <a:t> </a:t>
            </a:r>
            <a:r>
              <a:rPr sz="1600" dirty="0"/>
              <a:t>on</a:t>
            </a:r>
            <a:r>
              <a:rPr sz="1600" spc="-35" dirty="0"/>
              <a:t> </a:t>
            </a:r>
            <a:r>
              <a:rPr sz="1600" dirty="0"/>
              <a:t>the</a:t>
            </a:r>
            <a:r>
              <a:rPr sz="1600" spc="-25" dirty="0"/>
              <a:t> </a:t>
            </a:r>
            <a:r>
              <a:rPr sz="1600" dirty="0"/>
              <a:t>test</a:t>
            </a:r>
            <a:r>
              <a:rPr sz="1600" spc="-30" dirty="0"/>
              <a:t> </a:t>
            </a:r>
            <a:r>
              <a:rPr sz="1600" dirty="0"/>
              <a:t>data</a:t>
            </a:r>
            <a:r>
              <a:rPr sz="1600" spc="-35" dirty="0"/>
              <a:t> </a:t>
            </a:r>
            <a:r>
              <a:rPr sz="1600" dirty="0"/>
              <a:t>is</a:t>
            </a:r>
            <a:r>
              <a:rPr sz="1600" spc="-25" dirty="0"/>
              <a:t> </a:t>
            </a:r>
            <a:r>
              <a:rPr sz="1600" dirty="0"/>
              <a:t>the</a:t>
            </a:r>
            <a:r>
              <a:rPr sz="1600" spc="-30" dirty="0"/>
              <a:t> </a:t>
            </a:r>
            <a:r>
              <a:rPr sz="1600" spc="-20" dirty="0"/>
              <a:t>same </a:t>
            </a:r>
            <a:r>
              <a:rPr sz="1600" dirty="0"/>
              <a:t>for</a:t>
            </a:r>
            <a:r>
              <a:rPr sz="1600" spc="-5" dirty="0"/>
              <a:t> </a:t>
            </a:r>
            <a:r>
              <a:rPr sz="1600" dirty="0"/>
              <a:t>all</a:t>
            </a:r>
            <a:r>
              <a:rPr sz="1600" spc="-25" dirty="0"/>
              <a:t> </a:t>
            </a:r>
            <a:r>
              <a:rPr sz="1600" dirty="0"/>
              <a:t>the</a:t>
            </a:r>
            <a:r>
              <a:rPr sz="1600" spc="-5" dirty="0"/>
              <a:t> </a:t>
            </a:r>
            <a:r>
              <a:rPr sz="1600" spc="-45" dirty="0"/>
              <a:t>classification</a:t>
            </a:r>
            <a:r>
              <a:rPr sz="1600" spc="-40" dirty="0"/>
              <a:t> </a:t>
            </a:r>
            <a:r>
              <a:rPr sz="1600" spc="-25" dirty="0"/>
              <a:t>algorithms</a:t>
            </a:r>
            <a:r>
              <a:rPr sz="1600" spc="-20" dirty="0"/>
              <a:t> </a:t>
            </a:r>
            <a:r>
              <a:rPr sz="1600" spc="-50" dirty="0"/>
              <a:t>based</a:t>
            </a:r>
            <a:r>
              <a:rPr sz="1600" spc="-25" dirty="0"/>
              <a:t> on </a:t>
            </a:r>
            <a:r>
              <a:rPr sz="1600" dirty="0"/>
              <a:t>the</a:t>
            </a:r>
            <a:r>
              <a:rPr sz="1600" spc="-40" dirty="0"/>
              <a:t> </a:t>
            </a:r>
            <a:r>
              <a:rPr sz="1600" dirty="0"/>
              <a:t>data</a:t>
            </a:r>
            <a:r>
              <a:rPr sz="1600" spc="-50" dirty="0"/>
              <a:t> </a:t>
            </a:r>
            <a:r>
              <a:rPr sz="1600" dirty="0"/>
              <a:t>set</a:t>
            </a:r>
            <a:r>
              <a:rPr sz="1600" spc="-30" dirty="0"/>
              <a:t> </a:t>
            </a:r>
            <a:r>
              <a:rPr sz="1600" dirty="0"/>
              <a:t>with</a:t>
            </a:r>
            <a:r>
              <a:rPr sz="1600" spc="-40" dirty="0"/>
              <a:t> </a:t>
            </a:r>
            <a:r>
              <a:rPr sz="1600" dirty="0"/>
              <a:t>a</a:t>
            </a:r>
            <a:r>
              <a:rPr sz="1600" spc="-40" dirty="0"/>
              <a:t> </a:t>
            </a:r>
            <a:r>
              <a:rPr sz="1600" spc="-45" dirty="0"/>
              <a:t>value</a:t>
            </a:r>
            <a:r>
              <a:rPr sz="1600" spc="-55" dirty="0"/>
              <a:t> </a:t>
            </a:r>
            <a:r>
              <a:rPr sz="1600" dirty="0"/>
              <a:t>of</a:t>
            </a:r>
            <a:r>
              <a:rPr sz="1600" spc="-40" dirty="0"/>
              <a:t> </a:t>
            </a:r>
            <a:r>
              <a:rPr sz="1600" spc="40" dirty="0"/>
              <a:t>.8333</a:t>
            </a:r>
          </a:p>
          <a:p>
            <a:pPr marL="241300" marR="41275" indent="-228600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90" dirty="0"/>
              <a:t>Given</a:t>
            </a:r>
            <a:r>
              <a:rPr sz="1600" spc="-5" dirty="0"/>
              <a:t> </a:t>
            </a:r>
            <a:r>
              <a:rPr sz="1600" dirty="0"/>
              <a:t>that</a:t>
            </a:r>
            <a:r>
              <a:rPr sz="1600" spc="-10" dirty="0"/>
              <a:t> </a:t>
            </a:r>
            <a:r>
              <a:rPr sz="1600" dirty="0"/>
              <a:t>the </a:t>
            </a:r>
            <a:r>
              <a:rPr sz="1600" spc="-90" dirty="0"/>
              <a:t>Accuracy</a:t>
            </a:r>
            <a:r>
              <a:rPr sz="1600" spc="-20" dirty="0"/>
              <a:t> </a:t>
            </a:r>
            <a:r>
              <a:rPr sz="1600" spc="-75" dirty="0"/>
              <a:t>scores</a:t>
            </a:r>
            <a:r>
              <a:rPr sz="1600" spc="-5" dirty="0"/>
              <a:t> </a:t>
            </a:r>
            <a:r>
              <a:rPr sz="1600" spc="-25" dirty="0"/>
              <a:t>for </a:t>
            </a:r>
            <a:r>
              <a:rPr sz="1600" spc="-60" dirty="0"/>
              <a:t>Classfication</a:t>
            </a:r>
            <a:r>
              <a:rPr sz="1600" spc="-75" dirty="0"/>
              <a:t> </a:t>
            </a:r>
            <a:r>
              <a:rPr sz="1600" spc="-25" dirty="0"/>
              <a:t>algorithms</a:t>
            </a:r>
            <a:r>
              <a:rPr sz="1600" spc="-80" dirty="0"/>
              <a:t> </a:t>
            </a:r>
            <a:r>
              <a:rPr sz="1600" spc="-35" dirty="0"/>
              <a:t>are</a:t>
            </a:r>
            <a:r>
              <a:rPr sz="1600" spc="-60" dirty="0"/>
              <a:t> </a:t>
            </a:r>
            <a:r>
              <a:rPr sz="1600" spc="-30" dirty="0"/>
              <a:t>very</a:t>
            </a:r>
            <a:r>
              <a:rPr sz="1600" spc="-50" dirty="0"/>
              <a:t> </a:t>
            </a:r>
            <a:r>
              <a:rPr sz="1600" spc="-55" dirty="0"/>
              <a:t>close</a:t>
            </a:r>
            <a:r>
              <a:rPr sz="1600" spc="-65" dirty="0"/>
              <a:t> </a:t>
            </a:r>
            <a:r>
              <a:rPr sz="1600" spc="-25" dirty="0"/>
              <a:t>and </a:t>
            </a:r>
            <a:r>
              <a:rPr sz="1600" dirty="0"/>
              <a:t>the</a:t>
            </a:r>
            <a:r>
              <a:rPr sz="1600" spc="-60" dirty="0"/>
              <a:t> </a:t>
            </a:r>
            <a:r>
              <a:rPr sz="1600" dirty="0"/>
              <a:t>test</a:t>
            </a:r>
            <a:r>
              <a:rPr sz="1600" spc="-35" dirty="0"/>
              <a:t> </a:t>
            </a:r>
            <a:r>
              <a:rPr sz="1600" spc="-70" dirty="0"/>
              <a:t>scores</a:t>
            </a:r>
            <a:r>
              <a:rPr sz="1600" spc="-45" dirty="0"/>
              <a:t> </a:t>
            </a:r>
            <a:r>
              <a:rPr sz="1600" spc="-35" dirty="0"/>
              <a:t>are</a:t>
            </a:r>
            <a:r>
              <a:rPr sz="1600" spc="-45" dirty="0"/>
              <a:t> </a:t>
            </a:r>
            <a:r>
              <a:rPr sz="1600" dirty="0"/>
              <a:t>the</a:t>
            </a:r>
            <a:r>
              <a:rPr sz="1600" spc="-45" dirty="0"/>
              <a:t> </a:t>
            </a:r>
            <a:r>
              <a:rPr sz="1600" spc="-105" dirty="0"/>
              <a:t>same,</a:t>
            </a:r>
            <a:r>
              <a:rPr sz="1600" spc="-25" dirty="0"/>
              <a:t> </a:t>
            </a:r>
            <a:r>
              <a:rPr sz="1600" dirty="0"/>
              <a:t>we</a:t>
            </a:r>
            <a:r>
              <a:rPr sz="1600" spc="-45" dirty="0"/>
              <a:t> </a:t>
            </a:r>
            <a:r>
              <a:rPr sz="1600" spc="-80" dirty="0"/>
              <a:t>may</a:t>
            </a:r>
            <a:r>
              <a:rPr sz="1600" spc="-50" dirty="0"/>
              <a:t> </a:t>
            </a:r>
            <a:r>
              <a:rPr sz="1600" spc="-45" dirty="0"/>
              <a:t>need</a:t>
            </a:r>
            <a:r>
              <a:rPr sz="1600" spc="-55" dirty="0"/>
              <a:t> </a:t>
            </a:r>
            <a:r>
              <a:rPr sz="1600" spc="-50" dirty="0"/>
              <a:t>a </a:t>
            </a:r>
            <a:r>
              <a:rPr sz="1600" spc="-10" dirty="0"/>
              <a:t>broader</a:t>
            </a:r>
            <a:r>
              <a:rPr sz="1600" spc="-60" dirty="0"/>
              <a:t> </a:t>
            </a:r>
            <a:r>
              <a:rPr sz="1600" dirty="0"/>
              <a:t>data</a:t>
            </a:r>
            <a:r>
              <a:rPr sz="1600" spc="-40" dirty="0"/>
              <a:t> </a:t>
            </a:r>
            <a:r>
              <a:rPr sz="1600" dirty="0"/>
              <a:t>set</a:t>
            </a:r>
            <a:r>
              <a:rPr sz="1600" spc="-40" dirty="0"/>
              <a:t> </a:t>
            </a:r>
            <a:r>
              <a:rPr sz="1600" dirty="0"/>
              <a:t>to</a:t>
            </a:r>
            <a:r>
              <a:rPr sz="1600" spc="-30" dirty="0"/>
              <a:t> </a:t>
            </a:r>
            <a:r>
              <a:rPr sz="1600" dirty="0"/>
              <a:t>further</a:t>
            </a:r>
            <a:r>
              <a:rPr sz="1600" spc="-50" dirty="0"/>
              <a:t> </a:t>
            </a:r>
            <a:r>
              <a:rPr sz="1600" dirty="0"/>
              <a:t>tune</a:t>
            </a:r>
            <a:r>
              <a:rPr sz="1600" spc="-35" dirty="0"/>
              <a:t> </a:t>
            </a:r>
            <a:r>
              <a:rPr sz="1600" dirty="0"/>
              <a:t>the</a:t>
            </a:r>
            <a:r>
              <a:rPr sz="1600" spc="-40" dirty="0"/>
              <a:t> </a:t>
            </a:r>
            <a:r>
              <a:rPr sz="1600" spc="-10" dirty="0"/>
              <a:t>models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44</a:t>
            </a:fld>
            <a:endParaRPr spc="4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323" y="1484375"/>
            <a:ext cx="3953255" cy="32247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323" y="4931664"/>
            <a:ext cx="3883152" cy="138836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4440" y="1576781"/>
            <a:ext cx="4666615" cy="3768724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66040" indent="-228600">
              <a:lnSpc>
                <a:spcPts val="1630"/>
              </a:lnSpc>
              <a:spcBef>
                <a:spcPts val="5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models </a:t>
            </a:r>
            <a:r>
              <a:rPr sz="16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(LR,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SVM,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Tree,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KNN)</a:t>
            </a:r>
            <a:endParaRPr sz="1600" dirty="0">
              <a:latin typeface="Microsoft Sans Serif"/>
              <a:cs typeface="Microsoft Sans Serif"/>
            </a:endParaRPr>
          </a:p>
          <a:p>
            <a:pPr marL="241300" marR="8890" indent="-228600">
              <a:lnSpc>
                <a:spcPts val="1630"/>
              </a:lnSpc>
              <a:spcBef>
                <a:spcPts val="14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matrix,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made 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18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</a:t>
            </a:r>
            <a:endParaRPr sz="1600" dirty="0">
              <a:latin typeface="Microsoft Sans Serif"/>
              <a:cs typeface="Microsoft Sans Serif"/>
            </a:endParaRPr>
          </a:p>
          <a:p>
            <a:pPr marL="227965" marR="278130" indent="-227965" algn="r">
              <a:lnSpc>
                <a:spcPts val="1835"/>
              </a:lnSpc>
              <a:spcBef>
                <a:spcPts val="1000"/>
              </a:spcBef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12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for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endParaRPr sz="1600" dirty="0">
              <a:latin typeface="Microsoft Sans Serif"/>
              <a:cs typeface="Microsoft Sans Serif"/>
            </a:endParaRPr>
          </a:p>
          <a:p>
            <a:pPr marR="278765" algn="r">
              <a:lnSpc>
                <a:spcPts val="1835"/>
              </a:lnSpc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600" dirty="0">
              <a:latin typeface="Microsoft Sans Serif"/>
              <a:cs typeface="Microsoft Sans Serif"/>
            </a:endParaRPr>
          </a:p>
          <a:p>
            <a:pPr marL="241300" marR="194310" indent="-228600">
              <a:lnSpc>
                <a:spcPct val="80000"/>
              </a:lnSpc>
              <a:spcBef>
                <a:spcPts val="14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scenarios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left)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negative)</a:t>
            </a:r>
            <a:endParaRPr sz="1600" dirty="0">
              <a:latin typeface="Microsoft Sans Serif"/>
              <a:cs typeface="Microsoft Sans Serif"/>
            </a:endParaRPr>
          </a:p>
          <a:p>
            <a:pPr marL="241300" marR="214629" indent="-228600">
              <a:lnSpc>
                <a:spcPct val="801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right)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were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 did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(False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6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80000"/>
              </a:lnSpc>
              <a:spcBef>
                <a:spcPts val="1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Overall,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correct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83%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((TP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+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TN)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/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misclassification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error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((FP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+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FN)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/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16.5%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43400" y="563562"/>
            <a:ext cx="593283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Confusion </a:t>
            </a:r>
            <a:r>
              <a:rPr spc="-50" dirty="0"/>
              <a:t>Matrix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45</a:t>
            </a:fld>
            <a:endParaRPr spc="4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3" y="1732788"/>
            <a:ext cx="4800600" cy="355549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3107" y="2209800"/>
            <a:ext cx="10174605" cy="4475071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increase,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likely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600" dirty="0">
              <a:latin typeface="Microsoft Sans Serif"/>
              <a:cs typeface="Microsoft Sans Serif"/>
            </a:endParaRPr>
          </a:p>
          <a:p>
            <a:pPr marL="241300" marR="151765" indent="-228600">
              <a:lnSpc>
                <a:spcPts val="2160"/>
              </a:lnSpc>
              <a:spcBef>
                <a:spcPts val="14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go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up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16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3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 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80%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16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160"/>
              </a:lnSpc>
              <a:spcBef>
                <a:spcPts val="143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39A’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1600" dirty="0">
              <a:latin typeface="Microsoft Sans Serif"/>
              <a:cs typeface="Microsoft Sans Serif"/>
            </a:endParaRPr>
          </a:p>
          <a:p>
            <a:pPr marL="241300" marR="93345" indent="-228600">
              <a:lnSpc>
                <a:spcPts val="216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16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L1,</a:t>
            </a:r>
            <a:r>
              <a:rPr sz="16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highest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endParaRPr sz="16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280"/>
              </a:lnSpc>
              <a:spcBef>
                <a:spcPts val="113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Lunch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strategically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closer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railroads,</a:t>
            </a:r>
            <a:endParaRPr sz="1600" dirty="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</a:t>
            </a:r>
            <a:endParaRPr sz="1600" dirty="0">
              <a:latin typeface="Microsoft Sans Serif"/>
              <a:cs typeface="Microsoft Sans Serif"/>
            </a:endParaRPr>
          </a:p>
          <a:p>
            <a:pPr marL="241300" marR="86995" indent="-228600">
              <a:lnSpc>
                <a:spcPts val="2160"/>
              </a:lnSpc>
              <a:spcBef>
                <a:spcPts val="14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Classfication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87.5%.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scored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83%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models.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potential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fit.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90700" y="1219200"/>
            <a:ext cx="86106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3281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8200" y="1905000"/>
            <a:ext cx="10212705" cy="4762842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500"/>
              </a:spcBef>
            </a:pPr>
            <a:r>
              <a:rPr sz="1600" spc="-85" dirty="0">
                <a:latin typeface="Microsoft Sans Serif"/>
                <a:cs typeface="Microsoft Sans Serif"/>
              </a:rPr>
              <a:t>Executive</a:t>
            </a:r>
            <a:r>
              <a:rPr sz="1600" spc="-10" dirty="0">
                <a:latin typeface="Microsoft Sans Serif"/>
                <a:cs typeface="Microsoft Sans Serif"/>
              </a:rPr>
              <a:t> Summary</a:t>
            </a:r>
            <a:endParaRPr sz="1600" dirty="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405"/>
              </a:spcBef>
              <a:tabLst>
                <a:tab pos="240665" algn="l"/>
                <a:tab pos="241300" algn="l"/>
              </a:tabLst>
            </a:pPr>
            <a:r>
              <a:rPr lang="en-IN" sz="1600" spc="-20" dirty="0">
                <a:latin typeface="Microsoft Sans Serif"/>
                <a:cs typeface="Microsoft Sans Serif"/>
              </a:rPr>
              <a:t>1.) </a:t>
            </a:r>
            <a:r>
              <a:rPr sz="1600" spc="-20" dirty="0">
                <a:latin typeface="Microsoft Sans Serif"/>
                <a:cs typeface="Microsoft Sans Serif"/>
              </a:rPr>
              <a:t>Data</a:t>
            </a:r>
            <a:r>
              <a:rPr sz="1600" spc="-8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collection</a:t>
            </a:r>
            <a:r>
              <a:rPr sz="1600" spc="-9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methodology:</a:t>
            </a:r>
            <a:endParaRPr sz="1600" dirty="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14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spc="-125" dirty="0">
                <a:latin typeface="Microsoft Sans Serif"/>
                <a:cs typeface="Microsoft Sans Serif"/>
              </a:rPr>
              <a:t>SpaceX</a:t>
            </a:r>
            <a:r>
              <a:rPr sz="1600" spc="2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API</a:t>
            </a:r>
            <a:endParaRPr sz="1600" dirty="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spc="-80" dirty="0">
                <a:latin typeface="Microsoft Sans Serif"/>
                <a:cs typeface="Microsoft Sans Serif"/>
              </a:rPr>
              <a:t>Web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scrap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Falcon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80" dirty="0">
                <a:latin typeface="Microsoft Sans Serif"/>
                <a:cs typeface="Microsoft Sans Serif"/>
              </a:rPr>
              <a:t>9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60" dirty="0">
                <a:latin typeface="Microsoft Sans Serif"/>
                <a:cs typeface="Microsoft Sans Serif"/>
              </a:rPr>
              <a:t>Falcon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Heavy</a:t>
            </a:r>
            <a:r>
              <a:rPr sz="1600" spc="-40" dirty="0">
                <a:latin typeface="Microsoft Sans Serif"/>
                <a:cs typeface="Microsoft Sans Serif"/>
              </a:rPr>
              <a:t> launch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records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from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Wikipedia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(</a:t>
            </a:r>
            <a:r>
              <a:rPr sz="1600" u="sng" spc="-10" dirty="0"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sz="1600" spc="-10" dirty="0">
                <a:latin typeface="Microsoft Sans Serif"/>
                <a:cs typeface="Microsoft Sans Serif"/>
              </a:rPr>
              <a:t>)</a:t>
            </a:r>
            <a:endParaRPr sz="1600" dirty="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385"/>
              </a:spcBef>
              <a:tabLst>
                <a:tab pos="240665" algn="l"/>
                <a:tab pos="241300" algn="l"/>
              </a:tabLst>
            </a:pPr>
            <a:r>
              <a:rPr lang="en-IN" sz="1600" spc="-40" dirty="0">
                <a:latin typeface="Microsoft Sans Serif"/>
                <a:cs typeface="Microsoft Sans Serif"/>
              </a:rPr>
              <a:t>2.) </a:t>
            </a:r>
            <a:r>
              <a:rPr sz="1600" spc="-40" dirty="0">
                <a:latin typeface="Microsoft Sans Serif"/>
                <a:cs typeface="Microsoft Sans Serif"/>
              </a:rPr>
              <a:t>Perform</a:t>
            </a:r>
            <a:r>
              <a:rPr sz="1600" spc="-1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data</a:t>
            </a:r>
            <a:r>
              <a:rPr sz="1600" spc="-13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wrangling</a:t>
            </a:r>
            <a:r>
              <a:rPr lang="en-IN" sz="1600" spc="-10" dirty="0">
                <a:latin typeface="Microsoft Sans Serif"/>
                <a:cs typeface="Microsoft Sans Serif"/>
              </a:rPr>
              <a:t>:</a:t>
            </a:r>
            <a:endParaRPr sz="1600" dirty="0">
              <a:latin typeface="Microsoft Sans Serif"/>
              <a:cs typeface="Microsoft Sans Serif"/>
            </a:endParaRPr>
          </a:p>
          <a:p>
            <a:pPr marL="698500" marR="69850" lvl="1" indent="-228600" algn="just">
              <a:lnSpc>
                <a:spcPct val="100000"/>
              </a:lnSpc>
              <a:spcBef>
                <a:spcPts val="14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spc="-35" dirty="0">
                <a:latin typeface="Microsoft Sans Serif"/>
                <a:cs typeface="Microsoft Sans Serif"/>
              </a:rPr>
              <a:t>Determined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labels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training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supervised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models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by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converting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mission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outcomes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to </a:t>
            </a:r>
            <a:r>
              <a:rPr sz="1600" dirty="0">
                <a:latin typeface="Microsoft Sans Serif"/>
                <a:cs typeface="Microsoft Sans Serif"/>
              </a:rPr>
              <a:t>training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labels</a:t>
            </a:r>
            <a:r>
              <a:rPr sz="1600" spc="-20" dirty="0">
                <a:latin typeface="Microsoft Sans Serif"/>
                <a:cs typeface="Microsoft Sans Serif"/>
              </a:rPr>
              <a:t> (0-</a:t>
            </a:r>
            <a:r>
              <a:rPr sz="1600" spc="-70" dirty="0">
                <a:latin typeface="Microsoft Sans Serif"/>
                <a:cs typeface="Microsoft Sans Serif"/>
              </a:rPr>
              <a:t>unsuccessful,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1-</a:t>
            </a:r>
            <a:r>
              <a:rPr sz="1600" spc="-10" dirty="0">
                <a:latin typeface="Microsoft Sans Serif"/>
                <a:cs typeface="Microsoft Sans Serif"/>
              </a:rPr>
              <a:t>successful)</a:t>
            </a:r>
            <a:endParaRPr sz="1600" dirty="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380"/>
              </a:spcBef>
              <a:tabLst>
                <a:tab pos="240665" algn="l"/>
                <a:tab pos="241300" algn="l"/>
              </a:tabLst>
            </a:pPr>
            <a:r>
              <a:rPr lang="en-IN" sz="1600" spc="-40" dirty="0">
                <a:latin typeface="Microsoft Sans Serif"/>
                <a:cs typeface="Microsoft Sans Serif"/>
              </a:rPr>
              <a:t>3.) </a:t>
            </a:r>
            <a:r>
              <a:rPr sz="1600" spc="-40" dirty="0">
                <a:latin typeface="Microsoft Sans Serif"/>
                <a:cs typeface="Microsoft Sans Serif"/>
              </a:rPr>
              <a:t>Perform</a:t>
            </a:r>
            <a:r>
              <a:rPr sz="1600" spc="-11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exploratory</a:t>
            </a:r>
            <a:r>
              <a:rPr sz="1600" spc="-10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data</a:t>
            </a:r>
            <a:r>
              <a:rPr sz="1600" spc="-80" dirty="0">
                <a:latin typeface="Microsoft Sans Serif"/>
                <a:cs typeface="Microsoft Sans Serif"/>
              </a:rPr>
              <a:t> </a:t>
            </a:r>
            <a:r>
              <a:rPr sz="1600" spc="-75" dirty="0">
                <a:latin typeface="Microsoft Sans Serif"/>
                <a:cs typeface="Microsoft Sans Serif"/>
              </a:rPr>
              <a:t>analysis</a:t>
            </a:r>
            <a:r>
              <a:rPr sz="1600" spc="-70" dirty="0">
                <a:latin typeface="Microsoft Sans Serif"/>
                <a:cs typeface="Microsoft Sans Serif"/>
              </a:rPr>
              <a:t> </a:t>
            </a:r>
            <a:r>
              <a:rPr sz="1600" spc="-140" dirty="0">
                <a:latin typeface="Microsoft Sans Serif"/>
                <a:cs typeface="Microsoft Sans Serif"/>
              </a:rPr>
              <a:t>(EDA)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using</a:t>
            </a:r>
            <a:r>
              <a:rPr sz="1600" spc="-85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visualization</a:t>
            </a:r>
            <a:r>
              <a:rPr sz="1600" spc="-9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and</a:t>
            </a:r>
            <a:r>
              <a:rPr sz="1600" spc="-7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SQL</a:t>
            </a:r>
            <a:endParaRPr sz="1600" dirty="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405"/>
              </a:spcBef>
              <a:tabLst>
                <a:tab pos="240665" algn="l"/>
                <a:tab pos="241300" algn="l"/>
              </a:tabLst>
            </a:pPr>
            <a:r>
              <a:rPr lang="en-IN" sz="1600" spc="-40" dirty="0">
                <a:latin typeface="Microsoft Sans Serif"/>
                <a:cs typeface="Microsoft Sans Serif"/>
              </a:rPr>
              <a:t>4.) </a:t>
            </a:r>
            <a:r>
              <a:rPr sz="1600" spc="-40" dirty="0">
                <a:latin typeface="Microsoft Sans Serif"/>
                <a:cs typeface="Microsoft Sans Serif"/>
              </a:rPr>
              <a:t>Perform</a:t>
            </a:r>
            <a:r>
              <a:rPr sz="1600" spc="-10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interactive</a:t>
            </a:r>
            <a:r>
              <a:rPr sz="1600" spc="-105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visual</a:t>
            </a:r>
            <a:r>
              <a:rPr sz="1600" spc="-95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analytics</a:t>
            </a:r>
            <a:r>
              <a:rPr sz="1600" spc="-9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using</a:t>
            </a:r>
            <a:r>
              <a:rPr sz="1600" spc="-10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Folium</a:t>
            </a:r>
            <a:r>
              <a:rPr sz="1600" spc="-114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9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Plotly</a:t>
            </a:r>
            <a:r>
              <a:rPr sz="1600" spc="-9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Dash</a:t>
            </a:r>
            <a:endParaRPr sz="1600" dirty="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405"/>
              </a:spcBef>
              <a:tabLst>
                <a:tab pos="240665" algn="l"/>
                <a:tab pos="241300" algn="l"/>
              </a:tabLst>
            </a:pPr>
            <a:r>
              <a:rPr lang="en-IN" sz="1600" spc="-45" dirty="0">
                <a:latin typeface="Microsoft Sans Serif"/>
                <a:cs typeface="Microsoft Sans Serif"/>
              </a:rPr>
              <a:t>5.) </a:t>
            </a:r>
            <a:r>
              <a:rPr sz="1600" spc="-45" dirty="0">
                <a:latin typeface="Microsoft Sans Serif"/>
                <a:cs typeface="Microsoft Sans Serif"/>
              </a:rPr>
              <a:t>Perform</a:t>
            </a:r>
            <a:r>
              <a:rPr sz="1600" spc="-8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predictive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analysis</a:t>
            </a:r>
            <a:r>
              <a:rPr sz="1600" spc="-6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using</a:t>
            </a:r>
            <a:r>
              <a:rPr sz="1600" spc="-65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classification</a:t>
            </a:r>
            <a:r>
              <a:rPr sz="1600" spc="-7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models</a:t>
            </a:r>
            <a:r>
              <a:rPr lang="en-IN" sz="1600" spc="-10" dirty="0">
                <a:latin typeface="Microsoft Sans Serif"/>
                <a:cs typeface="Microsoft Sans Serif"/>
              </a:rPr>
              <a:t>:</a:t>
            </a:r>
            <a:endParaRPr sz="1600" dirty="0">
              <a:latin typeface="Microsoft Sans Serif"/>
              <a:cs typeface="Microsoft Sans Serif"/>
            </a:endParaRPr>
          </a:p>
          <a:p>
            <a:pPr marL="698500" marR="5080" lvl="1" indent="-228600" algn="just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600" spc="-55" dirty="0">
                <a:latin typeface="Microsoft Sans Serif"/>
                <a:cs typeface="Microsoft Sans Serif"/>
              </a:rPr>
              <a:t>Created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column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‘class’;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standardized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transformed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data; </a:t>
            </a:r>
            <a:r>
              <a:rPr sz="1600" dirty="0">
                <a:latin typeface="Microsoft Sans Serif"/>
                <a:cs typeface="Microsoft Sans Serif"/>
              </a:rPr>
              <a:t>train/test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split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data;</a:t>
            </a:r>
            <a:r>
              <a:rPr sz="1600" spc="-20" dirty="0">
                <a:latin typeface="Microsoft Sans Serif"/>
                <a:cs typeface="Microsoft Sans Serif"/>
              </a:rPr>
              <a:t> find </a:t>
            </a:r>
            <a:r>
              <a:rPr sz="1600" dirty="0">
                <a:latin typeface="Microsoft Sans Serif"/>
                <a:cs typeface="Microsoft Sans Serif"/>
              </a:rPr>
              <a:t>best</a:t>
            </a:r>
            <a:r>
              <a:rPr sz="1600" spc="-125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classification</a:t>
            </a:r>
            <a:r>
              <a:rPr sz="1600" dirty="0">
                <a:latin typeface="Microsoft Sans Serif"/>
                <a:cs typeface="Microsoft Sans Serif"/>
              </a:rPr>
              <a:t> algorithm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(Logistic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regression,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140" dirty="0">
                <a:latin typeface="Microsoft Sans Serif"/>
                <a:cs typeface="Microsoft Sans Serif"/>
              </a:rPr>
              <a:t>SVM,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decision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tree,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&amp;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140" dirty="0">
                <a:latin typeface="Microsoft Sans Serif"/>
                <a:cs typeface="Microsoft Sans Serif"/>
              </a:rPr>
              <a:t>KNN)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using </a:t>
            </a:r>
            <a:r>
              <a:rPr sz="1600" dirty="0">
                <a:latin typeface="Microsoft Sans Serif"/>
                <a:cs typeface="Microsoft Sans Serif"/>
              </a:rPr>
              <a:t>test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data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1371600"/>
            <a:ext cx="86106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47853" y="3203471"/>
            <a:ext cx="5409565" cy="2203655"/>
            <a:chOff x="6447853" y="2592133"/>
            <a:chExt cx="5409565" cy="3426460"/>
          </a:xfrm>
        </p:grpSpPr>
        <p:sp>
          <p:nvSpPr>
            <p:cNvPr id="3" name="object 3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5399532" y="0"/>
                  </a:moveTo>
                  <a:lnTo>
                    <a:pt x="0" y="0"/>
                  </a:lnTo>
                  <a:lnTo>
                    <a:pt x="0" y="3416808"/>
                  </a:lnTo>
                  <a:lnTo>
                    <a:pt x="5399532" y="3416808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0" y="3416808"/>
                  </a:moveTo>
                  <a:lnTo>
                    <a:pt x="5399532" y="3416808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6808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77273" y="3150027"/>
            <a:ext cx="5409565" cy="2209800"/>
            <a:chOff x="988885" y="2601277"/>
            <a:chExt cx="5409565" cy="3425190"/>
          </a:xfrm>
        </p:grpSpPr>
        <p:sp>
          <p:nvSpPr>
            <p:cNvPr id="6" name="object 6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5399532" y="0"/>
                  </a:moveTo>
                  <a:lnTo>
                    <a:pt x="0" y="0"/>
                  </a:lnTo>
                  <a:lnTo>
                    <a:pt x="0" y="3415284"/>
                  </a:lnTo>
                  <a:lnTo>
                    <a:pt x="5399532" y="3415284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0" y="3415284"/>
                  </a:moveTo>
                  <a:lnTo>
                    <a:pt x="5399532" y="3415284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5284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40434" y="2044855"/>
            <a:ext cx="10746105" cy="9970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240665" algn="l"/>
                <a:tab pos="241300" algn="l"/>
              </a:tabLst>
            </a:pP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gathering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available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sources.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 structured,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unstructured,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semi-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structured.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project,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via </a:t>
            </a:r>
            <a:r>
              <a:rPr sz="16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pages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relevant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16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 dirty="0">
              <a:latin typeface="Microsoft Sans Serif"/>
              <a:cs typeface="Microsoft Sans Serif"/>
            </a:endParaRPr>
          </a:p>
          <a:p>
            <a:pPr marL="2317115">
              <a:lnSpc>
                <a:spcPct val="100000"/>
              </a:lnSpc>
              <a:tabLst>
                <a:tab pos="6932930" algn="l"/>
              </a:tabLst>
            </a:pP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SpaceX</a:t>
            </a:r>
            <a:r>
              <a:rPr sz="16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API</a:t>
            </a:r>
            <a:r>
              <a:rPr sz="1600" b="1" dirty="0">
                <a:latin typeface="Calibri"/>
                <a:cs typeface="Calibri"/>
              </a:rPr>
              <a:t>	</a:t>
            </a:r>
            <a:r>
              <a:rPr b="1" u="sng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Web</a:t>
            </a:r>
            <a:r>
              <a:rPr b="1" u="sng" spc="-82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b="1" u="sng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scraping</a:t>
            </a:r>
            <a:r>
              <a:rPr b="1" u="sng" spc="-112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b="1" u="sng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</a:t>
            </a:r>
            <a:r>
              <a:rPr b="1" u="sng" spc="-89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b="1" u="sng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from</a:t>
            </a:r>
            <a:r>
              <a:rPr b="1" u="sng" spc="-3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b="1" u="sng" spc="-30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Wiki</a:t>
            </a:r>
            <a:endParaRPr baseline="1543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49693" y="1296340"/>
            <a:ext cx="86106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Data</a:t>
            </a:r>
            <a:r>
              <a:rPr spc="-180" dirty="0"/>
              <a:t> </a:t>
            </a:r>
            <a:r>
              <a:rPr spc="-75" dirty="0"/>
              <a:t>Collection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1034541" y="3905758"/>
            <a:ext cx="1099820" cy="909319"/>
            <a:chOff x="1034541" y="3905758"/>
            <a:chExt cx="1099820" cy="909319"/>
          </a:xfrm>
        </p:grpSpPr>
        <p:sp>
          <p:nvSpPr>
            <p:cNvPr id="12" name="object 12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11" y="0"/>
                  </a:lnTo>
                  <a:lnTo>
                    <a:pt x="54730" y="7044"/>
                  </a:lnTo>
                  <a:lnTo>
                    <a:pt x="26246" y="26257"/>
                  </a:lnTo>
                  <a:lnTo>
                    <a:pt x="7041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1" y="841355"/>
                  </a:lnTo>
                  <a:lnTo>
                    <a:pt x="26246" y="869854"/>
                  </a:lnTo>
                  <a:lnTo>
                    <a:pt x="54730" y="889067"/>
                  </a:lnTo>
                  <a:lnTo>
                    <a:pt x="8961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1" y="54756"/>
                  </a:lnTo>
                  <a:lnTo>
                    <a:pt x="26246" y="26257"/>
                  </a:lnTo>
                  <a:lnTo>
                    <a:pt x="54730" y="7044"/>
                  </a:lnTo>
                  <a:lnTo>
                    <a:pt x="8961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11" y="896112"/>
                  </a:lnTo>
                  <a:lnTo>
                    <a:pt x="54730" y="889067"/>
                  </a:lnTo>
                  <a:lnTo>
                    <a:pt x="26246" y="869854"/>
                  </a:lnTo>
                  <a:lnTo>
                    <a:pt x="7041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82649" y="3917060"/>
            <a:ext cx="956944" cy="50165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57785" marR="5080" indent="-58419">
              <a:lnSpc>
                <a:spcPts val="1210"/>
              </a:lnSpc>
              <a:spcBef>
                <a:spcPts val="235"/>
              </a:spcBef>
              <a:buSzPct val="90909"/>
              <a:buChar char="•"/>
              <a:tabLst>
                <a:tab pos="70485" algn="l"/>
              </a:tabLst>
            </a:pPr>
            <a:r>
              <a:rPr sz="1100" dirty="0">
                <a:latin typeface="Calibri"/>
                <a:cs typeface="Calibri"/>
              </a:rPr>
              <a:t>Request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launch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from </a:t>
            </a:r>
            <a:r>
              <a:rPr sz="1100" dirty="0">
                <a:latin typeface="Calibri"/>
                <a:cs typeface="Calibri"/>
              </a:rPr>
              <a:t>SpaceX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API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76858" y="4609846"/>
            <a:ext cx="1438910" cy="680720"/>
            <a:chOff x="1276858" y="4609846"/>
            <a:chExt cx="1438910" cy="680720"/>
          </a:xfrm>
        </p:grpSpPr>
        <p:sp>
          <p:nvSpPr>
            <p:cNvPr id="16" name="object 16"/>
            <p:cNvSpPr/>
            <p:nvPr/>
          </p:nvSpPr>
          <p:spPr>
            <a:xfrm>
              <a:off x="1283208" y="4616196"/>
              <a:ext cx="1432560" cy="674370"/>
            </a:xfrm>
            <a:custGeom>
              <a:avLst/>
              <a:gdLst/>
              <a:ahLst/>
              <a:cxnLst/>
              <a:rect l="l" t="t" r="r" b="b"/>
              <a:pathLst>
                <a:path w="1432560" h="674370">
                  <a:moveTo>
                    <a:pt x="1432306" y="448564"/>
                  </a:moveTo>
                  <a:lnTo>
                    <a:pt x="1428242" y="383032"/>
                  </a:lnTo>
                  <a:lnTo>
                    <a:pt x="1365123" y="410337"/>
                  </a:lnTo>
                  <a:lnTo>
                    <a:pt x="1384300" y="421259"/>
                  </a:lnTo>
                  <a:lnTo>
                    <a:pt x="1356106" y="457187"/>
                  </a:lnTo>
                  <a:lnTo>
                    <a:pt x="1324991" y="490461"/>
                  </a:lnTo>
                  <a:lnTo>
                    <a:pt x="1291170" y="520915"/>
                  </a:lnTo>
                  <a:lnTo>
                    <a:pt x="1254823" y="548373"/>
                  </a:lnTo>
                  <a:lnTo>
                    <a:pt x="1216152" y="572643"/>
                  </a:lnTo>
                  <a:lnTo>
                    <a:pt x="1173429" y="594436"/>
                  </a:lnTo>
                  <a:lnTo>
                    <a:pt x="1129703" y="611987"/>
                  </a:lnTo>
                  <a:lnTo>
                    <a:pt x="1085215" y="625386"/>
                  </a:lnTo>
                  <a:lnTo>
                    <a:pt x="1040218" y="634695"/>
                  </a:lnTo>
                  <a:lnTo>
                    <a:pt x="994968" y="639978"/>
                  </a:lnTo>
                  <a:lnTo>
                    <a:pt x="949718" y="641324"/>
                  </a:lnTo>
                  <a:lnTo>
                    <a:pt x="904709" y="638797"/>
                  </a:lnTo>
                  <a:lnTo>
                    <a:pt x="860209" y="632447"/>
                  </a:lnTo>
                  <a:lnTo>
                    <a:pt x="816470" y="622363"/>
                  </a:lnTo>
                  <a:lnTo>
                    <a:pt x="773747" y="608622"/>
                  </a:lnTo>
                  <a:lnTo>
                    <a:pt x="732282" y="591273"/>
                  </a:lnTo>
                  <a:lnTo>
                    <a:pt x="692340" y="570395"/>
                  </a:lnTo>
                  <a:lnTo>
                    <a:pt x="654164" y="546049"/>
                  </a:lnTo>
                  <a:lnTo>
                    <a:pt x="618020" y="518325"/>
                  </a:lnTo>
                  <a:lnTo>
                    <a:pt x="584149" y="487273"/>
                  </a:lnTo>
                  <a:lnTo>
                    <a:pt x="552805" y="452983"/>
                  </a:lnTo>
                  <a:lnTo>
                    <a:pt x="524243" y="415505"/>
                  </a:lnTo>
                  <a:lnTo>
                    <a:pt x="504469" y="384048"/>
                  </a:lnTo>
                  <a:lnTo>
                    <a:pt x="926338" y="384048"/>
                  </a:lnTo>
                  <a:lnTo>
                    <a:pt x="941273" y="381038"/>
                  </a:lnTo>
                  <a:lnTo>
                    <a:pt x="953465" y="372833"/>
                  </a:lnTo>
                  <a:lnTo>
                    <a:pt x="961669" y="360641"/>
                  </a:lnTo>
                  <a:lnTo>
                    <a:pt x="964692" y="345694"/>
                  </a:lnTo>
                  <a:lnTo>
                    <a:pt x="964692" y="38354"/>
                  </a:lnTo>
                  <a:lnTo>
                    <a:pt x="961669" y="23418"/>
                  </a:lnTo>
                  <a:lnTo>
                    <a:pt x="953465" y="11226"/>
                  </a:lnTo>
                  <a:lnTo>
                    <a:pt x="941273" y="3022"/>
                  </a:lnTo>
                  <a:lnTo>
                    <a:pt x="926338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2638" y="384048"/>
                  </a:lnTo>
                  <a:lnTo>
                    <a:pt x="469900" y="391287"/>
                  </a:lnTo>
                  <a:lnTo>
                    <a:pt x="496087" y="432981"/>
                  </a:lnTo>
                  <a:lnTo>
                    <a:pt x="525767" y="472109"/>
                  </a:lnTo>
                  <a:lnTo>
                    <a:pt x="558736" y="508469"/>
                  </a:lnTo>
                  <a:lnTo>
                    <a:pt x="594791" y="541845"/>
                  </a:lnTo>
                  <a:lnTo>
                    <a:pt x="633730" y="572008"/>
                  </a:lnTo>
                  <a:lnTo>
                    <a:pt x="674331" y="598170"/>
                  </a:lnTo>
                  <a:lnTo>
                    <a:pt x="716318" y="620407"/>
                  </a:lnTo>
                  <a:lnTo>
                    <a:pt x="759434" y="638771"/>
                  </a:lnTo>
                  <a:lnTo>
                    <a:pt x="803452" y="653288"/>
                  </a:lnTo>
                  <a:lnTo>
                    <a:pt x="848156" y="664006"/>
                  </a:lnTo>
                  <a:lnTo>
                    <a:pt x="893279" y="670953"/>
                  </a:lnTo>
                  <a:lnTo>
                    <a:pt x="938618" y="674192"/>
                  </a:lnTo>
                  <a:lnTo>
                    <a:pt x="983919" y="673747"/>
                  </a:lnTo>
                  <a:lnTo>
                    <a:pt x="1028954" y="669671"/>
                  </a:lnTo>
                  <a:lnTo>
                    <a:pt x="1073492" y="661987"/>
                  </a:lnTo>
                  <a:lnTo>
                    <a:pt x="1117295" y="650760"/>
                  </a:lnTo>
                  <a:lnTo>
                    <a:pt x="1160132" y="636003"/>
                  </a:lnTo>
                  <a:lnTo>
                    <a:pt x="1201762" y="617778"/>
                  </a:lnTo>
                  <a:lnTo>
                    <a:pt x="1241971" y="596112"/>
                  </a:lnTo>
                  <a:lnTo>
                    <a:pt x="1280502" y="571042"/>
                  </a:lnTo>
                  <a:lnTo>
                    <a:pt x="1317129" y="542632"/>
                  </a:lnTo>
                  <a:lnTo>
                    <a:pt x="1351610" y="510895"/>
                  </a:lnTo>
                  <a:lnTo>
                    <a:pt x="1383741" y="475894"/>
                  </a:lnTo>
                  <a:lnTo>
                    <a:pt x="1413256" y="437642"/>
                  </a:lnTo>
                  <a:lnTo>
                    <a:pt x="1432306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83208" y="4616196"/>
              <a:ext cx="965200" cy="384175"/>
            </a:xfrm>
            <a:custGeom>
              <a:avLst/>
              <a:gdLst/>
              <a:ahLst/>
              <a:cxnLst/>
              <a:rect l="l" t="t" r="r" b="b"/>
              <a:pathLst>
                <a:path w="96520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6337" y="0"/>
                  </a:lnTo>
                  <a:lnTo>
                    <a:pt x="941278" y="3010"/>
                  </a:lnTo>
                  <a:lnTo>
                    <a:pt x="953468" y="11223"/>
                  </a:lnTo>
                  <a:lnTo>
                    <a:pt x="961681" y="23413"/>
                  </a:lnTo>
                  <a:lnTo>
                    <a:pt x="964691" y="38353"/>
                  </a:lnTo>
                  <a:lnTo>
                    <a:pt x="964691" y="345693"/>
                  </a:lnTo>
                  <a:lnTo>
                    <a:pt x="961681" y="360634"/>
                  </a:lnTo>
                  <a:lnTo>
                    <a:pt x="953468" y="372824"/>
                  </a:lnTo>
                  <a:lnTo>
                    <a:pt x="941278" y="381037"/>
                  </a:lnTo>
                  <a:lnTo>
                    <a:pt x="926337" y="384047"/>
                  </a:lnTo>
                  <a:lnTo>
                    <a:pt x="38353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36877" y="4694885"/>
            <a:ext cx="66992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400045" y="3394657"/>
            <a:ext cx="1802130" cy="1420495"/>
            <a:chOff x="2400045" y="3394657"/>
            <a:chExt cx="1802130" cy="1420495"/>
          </a:xfrm>
        </p:grpSpPr>
        <p:sp>
          <p:nvSpPr>
            <p:cNvPr id="20" name="object 20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47188" y="3394658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4" h="709929">
                  <a:moveTo>
                    <a:pt x="1554607" y="260781"/>
                  </a:moveTo>
                  <a:lnTo>
                    <a:pt x="1535430" y="271703"/>
                  </a:lnTo>
                  <a:lnTo>
                    <a:pt x="1507159" y="233832"/>
                  </a:lnTo>
                  <a:lnTo>
                    <a:pt x="1476197" y="198285"/>
                  </a:lnTo>
                  <a:lnTo>
                    <a:pt x="1442681" y="165188"/>
                  </a:lnTo>
                  <a:lnTo>
                    <a:pt x="1406779" y="134696"/>
                  </a:lnTo>
                  <a:lnTo>
                    <a:pt x="1368640" y="106959"/>
                  </a:lnTo>
                  <a:lnTo>
                    <a:pt x="1328420" y="82092"/>
                  </a:lnTo>
                  <a:lnTo>
                    <a:pt x="1286764" y="60426"/>
                  </a:lnTo>
                  <a:lnTo>
                    <a:pt x="1244269" y="42151"/>
                  </a:lnTo>
                  <a:lnTo>
                    <a:pt x="1201102" y="27216"/>
                  </a:lnTo>
                  <a:lnTo>
                    <a:pt x="1157414" y="15582"/>
                  </a:lnTo>
                  <a:lnTo>
                    <a:pt x="1113370" y="7188"/>
                  </a:lnTo>
                  <a:lnTo>
                    <a:pt x="1069136" y="2019"/>
                  </a:lnTo>
                  <a:lnTo>
                    <a:pt x="1024890" y="0"/>
                  </a:lnTo>
                  <a:lnTo>
                    <a:pt x="980782" y="1104"/>
                  </a:lnTo>
                  <a:lnTo>
                    <a:pt x="936993" y="5283"/>
                  </a:lnTo>
                  <a:lnTo>
                    <a:pt x="893673" y="12484"/>
                  </a:lnTo>
                  <a:lnTo>
                    <a:pt x="851001" y="22656"/>
                  </a:lnTo>
                  <a:lnTo>
                    <a:pt x="809142" y="35775"/>
                  </a:lnTo>
                  <a:lnTo>
                    <a:pt x="768248" y="51777"/>
                  </a:lnTo>
                  <a:lnTo>
                    <a:pt x="728497" y="70624"/>
                  </a:lnTo>
                  <a:lnTo>
                    <a:pt x="690054" y="92278"/>
                  </a:lnTo>
                  <a:lnTo>
                    <a:pt x="653084" y="116674"/>
                  </a:lnTo>
                  <a:lnTo>
                    <a:pt x="617753" y="143776"/>
                  </a:lnTo>
                  <a:lnTo>
                    <a:pt x="584212" y="173545"/>
                  </a:lnTo>
                  <a:lnTo>
                    <a:pt x="552653" y="205930"/>
                  </a:lnTo>
                  <a:lnTo>
                    <a:pt x="523214" y="240880"/>
                  </a:lnTo>
                  <a:lnTo>
                    <a:pt x="496087" y="278358"/>
                  </a:lnTo>
                  <a:lnTo>
                    <a:pt x="471424" y="318312"/>
                  </a:lnTo>
                  <a:lnTo>
                    <a:pt x="483971" y="325424"/>
                  </a:lnTo>
                  <a:lnTo>
                    <a:pt x="38354" y="325424"/>
                  </a:lnTo>
                  <a:lnTo>
                    <a:pt x="23406" y="328447"/>
                  </a:lnTo>
                  <a:lnTo>
                    <a:pt x="11214" y="336651"/>
                  </a:lnTo>
                  <a:lnTo>
                    <a:pt x="3009" y="348843"/>
                  </a:lnTo>
                  <a:lnTo>
                    <a:pt x="0" y="363778"/>
                  </a:lnTo>
                  <a:lnTo>
                    <a:pt x="0" y="671118"/>
                  </a:lnTo>
                  <a:lnTo>
                    <a:pt x="3009" y="686066"/>
                  </a:lnTo>
                  <a:lnTo>
                    <a:pt x="11214" y="698258"/>
                  </a:lnTo>
                  <a:lnTo>
                    <a:pt x="23406" y="706462"/>
                  </a:lnTo>
                  <a:lnTo>
                    <a:pt x="38354" y="709472"/>
                  </a:lnTo>
                  <a:lnTo>
                    <a:pt x="927862" y="709472"/>
                  </a:lnTo>
                  <a:lnTo>
                    <a:pt x="942797" y="706462"/>
                  </a:lnTo>
                  <a:lnTo>
                    <a:pt x="954989" y="698258"/>
                  </a:lnTo>
                  <a:lnTo>
                    <a:pt x="963193" y="686066"/>
                  </a:lnTo>
                  <a:lnTo>
                    <a:pt x="966216" y="671118"/>
                  </a:lnTo>
                  <a:lnTo>
                    <a:pt x="966216" y="363778"/>
                  </a:lnTo>
                  <a:lnTo>
                    <a:pt x="963193" y="348843"/>
                  </a:lnTo>
                  <a:lnTo>
                    <a:pt x="954989" y="336651"/>
                  </a:lnTo>
                  <a:lnTo>
                    <a:pt x="942797" y="328447"/>
                  </a:lnTo>
                  <a:lnTo>
                    <a:pt x="927862" y="325424"/>
                  </a:lnTo>
                  <a:lnTo>
                    <a:pt x="505879" y="325424"/>
                  </a:lnTo>
                  <a:lnTo>
                    <a:pt x="528447" y="289585"/>
                  </a:lnTo>
                  <a:lnTo>
                    <a:pt x="560552" y="247408"/>
                  </a:lnTo>
                  <a:lnTo>
                    <a:pt x="596226" y="208292"/>
                  </a:lnTo>
                  <a:lnTo>
                    <a:pt x="635241" y="172453"/>
                  </a:lnTo>
                  <a:lnTo>
                    <a:pt x="677405" y="140131"/>
                  </a:lnTo>
                  <a:lnTo>
                    <a:pt x="718616" y="113830"/>
                  </a:lnTo>
                  <a:lnTo>
                    <a:pt x="761123" y="91287"/>
                  </a:lnTo>
                  <a:lnTo>
                    <a:pt x="804735" y="72491"/>
                  </a:lnTo>
                  <a:lnTo>
                    <a:pt x="849223" y="57404"/>
                  </a:lnTo>
                  <a:lnTo>
                    <a:pt x="894372" y="45974"/>
                  </a:lnTo>
                  <a:lnTo>
                    <a:pt x="939977" y="38163"/>
                  </a:lnTo>
                  <a:lnTo>
                    <a:pt x="985824" y="33947"/>
                  </a:lnTo>
                  <a:lnTo>
                    <a:pt x="1031697" y="33274"/>
                  </a:lnTo>
                  <a:lnTo>
                    <a:pt x="1077391" y="36118"/>
                  </a:lnTo>
                  <a:lnTo>
                    <a:pt x="1122680" y="42430"/>
                  </a:lnTo>
                  <a:lnTo>
                    <a:pt x="1167345" y="52171"/>
                  </a:lnTo>
                  <a:lnTo>
                    <a:pt x="1211199" y="65316"/>
                  </a:lnTo>
                  <a:lnTo>
                    <a:pt x="1253998" y="81813"/>
                  </a:lnTo>
                  <a:lnTo>
                    <a:pt x="1295552" y="101625"/>
                  </a:lnTo>
                  <a:lnTo>
                    <a:pt x="1335633" y="124726"/>
                  </a:lnTo>
                  <a:lnTo>
                    <a:pt x="1374038" y="151066"/>
                  </a:lnTo>
                  <a:lnTo>
                    <a:pt x="1410550" y="180606"/>
                  </a:lnTo>
                  <a:lnTo>
                    <a:pt x="1444955" y="213321"/>
                  </a:lnTo>
                  <a:lnTo>
                    <a:pt x="1477048" y="249161"/>
                  </a:lnTo>
                  <a:lnTo>
                    <a:pt x="1506601" y="288086"/>
                  </a:lnTo>
                  <a:lnTo>
                    <a:pt x="1487424" y="299008"/>
                  </a:lnTo>
                  <a:lnTo>
                    <a:pt x="1550289" y="326440"/>
                  </a:lnTo>
                  <a:lnTo>
                    <a:pt x="1554607" y="260781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47187" y="372008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448179" y="3721989"/>
            <a:ext cx="955040" cy="10414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22275" marR="5080" indent="762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100">
              <a:latin typeface="Calibri"/>
              <a:cs typeface="Calibri"/>
            </a:endParaRPr>
          </a:p>
          <a:p>
            <a:pPr marL="57785" marR="126364" indent="-58419">
              <a:lnSpc>
                <a:spcPct val="91600"/>
              </a:lnSpc>
              <a:spcBef>
                <a:spcPts val="605"/>
              </a:spcBef>
              <a:buSzPct val="90909"/>
              <a:buChar char="•"/>
              <a:tabLst>
                <a:tab pos="71120" algn="l"/>
              </a:tabLst>
            </a:pPr>
            <a:r>
              <a:rPr sz="1100" dirty="0">
                <a:latin typeface="Calibri"/>
                <a:cs typeface="Calibri"/>
              </a:rPr>
              <a:t>Read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.json </a:t>
            </a:r>
            <a:r>
              <a:rPr sz="1100" dirty="0">
                <a:latin typeface="Calibri"/>
                <a:cs typeface="Calibri"/>
              </a:rPr>
              <a:t>response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and </a:t>
            </a:r>
            <a:r>
              <a:rPr sz="1100" dirty="0">
                <a:latin typeface="Calibri"/>
                <a:cs typeface="Calibri"/>
              </a:rPr>
              <a:t>convert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Dataframe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65550" y="3905758"/>
            <a:ext cx="1681480" cy="1384935"/>
            <a:chOff x="3765550" y="3905758"/>
            <a:chExt cx="1681480" cy="1384935"/>
          </a:xfrm>
        </p:grpSpPr>
        <p:sp>
          <p:nvSpPr>
            <p:cNvPr id="26" name="object 26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12692" y="461619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7994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5993" y="384048"/>
                  </a:lnTo>
                  <a:lnTo>
                    <a:pt x="927862" y="384048"/>
                  </a:lnTo>
                  <a:lnTo>
                    <a:pt x="942797" y="381038"/>
                  </a:lnTo>
                  <a:lnTo>
                    <a:pt x="954989" y="372833"/>
                  </a:lnTo>
                  <a:lnTo>
                    <a:pt x="963193" y="360641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193" y="23418"/>
                  </a:lnTo>
                  <a:lnTo>
                    <a:pt x="954989" y="11226"/>
                  </a:lnTo>
                  <a:lnTo>
                    <a:pt x="942797" y="3022"/>
                  </a:lnTo>
                  <a:lnTo>
                    <a:pt x="927862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4162" y="384048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09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12691" y="4616196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3"/>
                  </a:lnTo>
                  <a:lnTo>
                    <a:pt x="966216" y="345693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7"/>
                  </a:lnTo>
                  <a:lnTo>
                    <a:pt x="38354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13683" y="3917060"/>
            <a:ext cx="1022350" cy="10496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7785" marR="43815" indent="-58419">
              <a:lnSpc>
                <a:spcPct val="91600"/>
              </a:lnSpc>
              <a:spcBef>
                <a:spcPts val="215"/>
              </a:spcBef>
              <a:buSzPct val="90909"/>
              <a:buChar char="•"/>
              <a:tabLst>
                <a:tab pos="70485" algn="l"/>
              </a:tabLst>
            </a:pPr>
            <a:r>
              <a:rPr sz="1100" dirty="0">
                <a:latin typeface="Calibri"/>
                <a:cs typeface="Calibri"/>
              </a:rPr>
              <a:t>Extract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relevant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fields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to </a:t>
            </a:r>
            <a:r>
              <a:rPr sz="1100" dirty="0">
                <a:latin typeface="Calibri"/>
                <a:cs typeface="Calibri"/>
              </a:rPr>
              <a:t>match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spc="-10" dirty="0">
                <a:latin typeface="Calibri"/>
                <a:cs typeface="Calibri"/>
              </a:rPr>
              <a:t>requirements</a:t>
            </a:r>
            <a:endParaRPr sz="1100">
              <a:latin typeface="Calibri"/>
              <a:cs typeface="Calibri"/>
            </a:endParaRPr>
          </a:p>
          <a:p>
            <a:pPr marL="403860" marR="5080" indent="-47625">
              <a:lnSpc>
                <a:spcPts val="1210"/>
              </a:lnSpc>
              <a:spcBef>
                <a:spcPts val="71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Prelim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data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wrangling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131053" y="3713734"/>
            <a:ext cx="1219835" cy="1101090"/>
            <a:chOff x="5131053" y="3713734"/>
            <a:chExt cx="1219835" cy="1101090"/>
          </a:xfrm>
        </p:grpSpPr>
        <p:sp>
          <p:nvSpPr>
            <p:cNvPr id="32" name="object 32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3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3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5" y="345694"/>
                  </a:lnTo>
                  <a:lnTo>
                    <a:pt x="966215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179186" y="3721989"/>
            <a:ext cx="1122045" cy="10414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86409" marR="5080" indent="-230504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215265" indent="-58419">
              <a:lnSpc>
                <a:spcPct val="91600"/>
              </a:lnSpc>
              <a:spcBef>
                <a:spcPts val="605"/>
              </a:spcBef>
              <a:buSzPct val="90909"/>
              <a:buChar char="•"/>
              <a:tabLst>
                <a:tab pos="71120" algn="l"/>
              </a:tabLst>
            </a:pPr>
            <a:r>
              <a:rPr sz="1100" dirty="0">
                <a:latin typeface="Calibri"/>
                <a:cs typeface="Calibri"/>
              </a:rPr>
              <a:t>Convert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new </a:t>
            </a:r>
            <a:r>
              <a:rPr sz="1100" dirty="0">
                <a:latin typeface="Calibri"/>
                <a:cs typeface="Calibri"/>
              </a:rPr>
              <a:t>Dataframe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to </a:t>
            </a:r>
            <a:r>
              <a:rPr sz="1100" dirty="0">
                <a:latin typeface="Calibri"/>
                <a:cs typeface="Calibri"/>
              </a:rPr>
              <a:t>CSV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format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for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next</a:t>
            </a:r>
            <a:r>
              <a:rPr sz="1100" spc="-10" dirty="0">
                <a:latin typeface="Calibri"/>
                <a:cs typeface="Calibri"/>
              </a:rPr>
              <a:t> phase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496558" y="3875278"/>
            <a:ext cx="1099820" cy="909319"/>
            <a:chOff x="6496558" y="3875278"/>
            <a:chExt cx="1099820" cy="909319"/>
          </a:xfrm>
        </p:grpSpPr>
        <p:sp>
          <p:nvSpPr>
            <p:cNvPr id="38" name="object 38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543420" y="3888740"/>
            <a:ext cx="1007110" cy="4565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7785" marR="5080" indent="-58419">
              <a:lnSpc>
                <a:spcPct val="91500"/>
              </a:lnSpc>
              <a:spcBef>
                <a:spcPts val="195"/>
              </a:spcBef>
              <a:buSzPct val="90000"/>
              <a:buChar char="•"/>
              <a:tabLst>
                <a:tab pos="64135" algn="l"/>
              </a:tabLst>
            </a:pPr>
            <a:r>
              <a:rPr sz="1000" dirty="0">
                <a:latin typeface="Calibri"/>
                <a:cs typeface="Calibri"/>
              </a:rPr>
              <a:t>Request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Falcon9 </a:t>
            </a:r>
            <a:r>
              <a:rPr sz="1000" dirty="0">
                <a:latin typeface="Calibri"/>
                <a:cs typeface="Calibri"/>
              </a:rPr>
              <a:t>html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page</a:t>
            </a:r>
            <a:r>
              <a:rPr sz="1000" spc="-25" dirty="0">
                <a:latin typeface="Calibri"/>
                <a:cs typeface="Calibri"/>
              </a:rPr>
              <a:t> via </a:t>
            </a:r>
            <a:r>
              <a:rPr sz="1000" dirty="0">
                <a:latin typeface="Calibri"/>
                <a:cs typeface="Calibri"/>
              </a:rPr>
              <a:t>HTTP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GET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method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737350" y="4579365"/>
            <a:ext cx="1440180" cy="680720"/>
            <a:chOff x="6737350" y="4579365"/>
            <a:chExt cx="1440180" cy="680720"/>
          </a:xfrm>
        </p:grpSpPr>
        <p:sp>
          <p:nvSpPr>
            <p:cNvPr id="42" name="object 42"/>
            <p:cNvSpPr/>
            <p:nvPr/>
          </p:nvSpPr>
          <p:spPr>
            <a:xfrm>
              <a:off x="6743700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13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43700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7" y="0"/>
                  </a:lnTo>
                  <a:lnTo>
                    <a:pt x="927607" y="0"/>
                  </a:lnTo>
                  <a:lnTo>
                    <a:pt x="942641" y="3032"/>
                  </a:lnTo>
                  <a:lnTo>
                    <a:pt x="954913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7" y="385571"/>
                  </a:lnTo>
                  <a:lnTo>
                    <a:pt x="38607" y="385571"/>
                  </a:lnTo>
                  <a:lnTo>
                    <a:pt x="23574" y="382539"/>
                  </a:lnTo>
                  <a:lnTo>
                    <a:pt x="11303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830568" y="4589145"/>
            <a:ext cx="807720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85115" marR="5080" indent="-28575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HTTP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862061" y="3364154"/>
            <a:ext cx="1802130" cy="1420495"/>
            <a:chOff x="7862061" y="3364154"/>
            <a:chExt cx="1802130" cy="1420495"/>
          </a:xfrm>
        </p:grpSpPr>
        <p:sp>
          <p:nvSpPr>
            <p:cNvPr id="46" name="object 46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09204" y="3364166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5" h="709929">
                  <a:moveTo>
                    <a:pt x="1554861" y="261429"/>
                  </a:moveTo>
                  <a:lnTo>
                    <a:pt x="1535684" y="272351"/>
                  </a:lnTo>
                  <a:lnTo>
                    <a:pt x="1507350" y="234315"/>
                  </a:lnTo>
                  <a:lnTo>
                    <a:pt x="1476311" y="198615"/>
                  </a:lnTo>
                  <a:lnTo>
                    <a:pt x="1442732" y="165404"/>
                  </a:lnTo>
                  <a:lnTo>
                    <a:pt x="1406740" y="134810"/>
                  </a:lnTo>
                  <a:lnTo>
                    <a:pt x="1368501" y="106959"/>
                  </a:lnTo>
                  <a:lnTo>
                    <a:pt x="1328166" y="81978"/>
                  </a:lnTo>
                  <a:lnTo>
                    <a:pt x="1286497" y="60312"/>
                  </a:lnTo>
                  <a:lnTo>
                    <a:pt x="1243990" y="42049"/>
                  </a:lnTo>
                  <a:lnTo>
                    <a:pt x="1200797" y="27114"/>
                  </a:lnTo>
                  <a:lnTo>
                    <a:pt x="1157097" y="15494"/>
                  </a:lnTo>
                  <a:lnTo>
                    <a:pt x="1113040" y="7137"/>
                  </a:lnTo>
                  <a:lnTo>
                    <a:pt x="1068806" y="1981"/>
                  </a:lnTo>
                  <a:lnTo>
                    <a:pt x="1024547" y="0"/>
                  </a:lnTo>
                  <a:lnTo>
                    <a:pt x="980440" y="1130"/>
                  </a:lnTo>
                  <a:lnTo>
                    <a:pt x="936650" y="5334"/>
                  </a:lnTo>
                  <a:lnTo>
                    <a:pt x="893330" y="12573"/>
                  </a:lnTo>
                  <a:lnTo>
                    <a:pt x="850658" y="22783"/>
                  </a:lnTo>
                  <a:lnTo>
                    <a:pt x="808786" y="35941"/>
                  </a:lnTo>
                  <a:lnTo>
                    <a:pt x="767905" y="51993"/>
                  </a:lnTo>
                  <a:lnTo>
                    <a:pt x="728154" y="70878"/>
                  </a:lnTo>
                  <a:lnTo>
                    <a:pt x="689724" y="92570"/>
                  </a:lnTo>
                  <a:lnTo>
                    <a:pt x="652754" y="117017"/>
                  </a:lnTo>
                  <a:lnTo>
                    <a:pt x="617423" y="144170"/>
                  </a:lnTo>
                  <a:lnTo>
                    <a:pt x="583907" y="173990"/>
                  </a:lnTo>
                  <a:lnTo>
                    <a:pt x="552348" y="206425"/>
                  </a:lnTo>
                  <a:lnTo>
                    <a:pt x="522935" y="241427"/>
                  </a:lnTo>
                  <a:lnTo>
                    <a:pt x="495820" y="278955"/>
                  </a:lnTo>
                  <a:lnTo>
                    <a:pt x="471170" y="318960"/>
                  </a:lnTo>
                  <a:lnTo>
                    <a:pt x="482561" y="325437"/>
                  </a:lnTo>
                  <a:lnTo>
                    <a:pt x="38354" y="325437"/>
                  </a:lnTo>
                  <a:lnTo>
                    <a:pt x="23406" y="328460"/>
                  </a:lnTo>
                  <a:lnTo>
                    <a:pt x="11214" y="336664"/>
                  </a:lnTo>
                  <a:lnTo>
                    <a:pt x="3009" y="348856"/>
                  </a:lnTo>
                  <a:lnTo>
                    <a:pt x="0" y="363791"/>
                  </a:lnTo>
                  <a:lnTo>
                    <a:pt x="0" y="671131"/>
                  </a:lnTo>
                  <a:lnTo>
                    <a:pt x="3009" y="686079"/>
                  </a:lnTo>
                  <a:lnTo>
                    <a:pt x="11214" y="698271"/>
                  </a:lnTo>
                  <a:lnTo>
                    <a:pt x="23406" y="706475"/>
                  </a:lnTo>
                  <a:lnTo>
                    <a:pt x="38354" y="709485"/>
                  </a:lnTo>
                  <a:lnTo>
                    <a:pt x="927862" y="709485"/>
                  </a:lnTo>
                  <a:lnTo>
                    <a:pt x="942797" y="706475"/>
                  </a:lnTo>
                  <a:lnTo>
                    <a:pt x="954989" y="698271"/>
                  </a:lnTo>
                  <a:lnTo>
                    <a:pt x="963193" y="686079"/>
                  </a:lnTo>
                  <a:lnTo>
                    <a:pt x="966216" y="671131"/>
                  </a:lnTo>
                  <a:lnTo>
                    <a:pt x="966216" y="363791"/>
                  </a:lnTo>
                  <a:lnTo>
                    <a:pt x="963193" y="348856"/>
                  </a:lnTo>
                  <a:lnTo>
                    <a:pt x="954989" y="336664"/>
                  </a:lnTo>
                  <a:lnTo>
                    <a:pt x="942797" y="328460"/>
                  </a:lnTo>
                  <a:lnTo>
                    <a:pt x="927862" y="325437"/>
                  </a:lnTo>
                  <a:lnTo>
                    <a:pt x="506196" y="325437"/>
                  </a:lnTo>
                  <a:lnTo>
                    <a:pt x="528332" y="290144"/>
                  </a:lnTo>
                  <a:lnTo>
                    <a:pt x="560489" y="247789"/>
                  </a:lnTo>
                  <a:lnTo>
                    <a:pt x="596265" y="208508"/>
                  </a:lnTo>
                  <a:lnTo>
                    <a:pt x="635431" y="172554"/>
                  </a:lnTo>
                  <a:lnTo>
                    <a:pt x="677799" y="140144"/>
                  </a:lnTo>
                  <a:lnTo>
                    <a:pt x="718997" y="113817"/>
                  </a:lnTo>
                  <a:lnTo>
                    <a:pt x="761504" y="91274"/>
                  </a:lnTo>
                  <a:lnTo>
                    <a:pt x="805103" y="72478"/>
                  </a:lnTo>
                  <a:lnTo>
                    <a:pt x="849591" y="57391"/>
                  </a:lnTo>
                  <a:lnTo>
                    <a:pt x="894740" y="45961"/>
                  </a:lnTo>
                  <a:lnTo>
                    <a:pt x="940333" y="38163"/>
                  </a:lnTo>
                  <a:lnTo>
                    <a:pt x="986167" y="33959"/>
                  </a:lnTo>
                  <a:lnTo>
                    <a:pt x="1032027" y="33312"/>
                  </a:lnTo>
                  <a:lnTo>
                    <a:pt x="1077696" y="36182"/>
                  </a:lnTo>
                  <a:lnTo>
                    <a:pt x="1122972" y="42519"/>
                  </a:lnTo>
                  <a:lnTo>
                    <a:pt x="1167638" y="52298"/>
                  </a:lnTo>
                  <a:lnTo>
                    <a:pt x="1211465" y="65481"/>
                  </a:lnTo>
                  <a:lnTo>
                    <a:pt x="1254252" y="82029"/>
                  </a:lnTo>
                  <a:lnTo>
                    <a:pt x="1295793" y="101892"/>
                  </a:lnTo>
                  <a:lnTo>
                    <a:pt x="1335862" y="125044"/>
                  </a:lnTo>
                  <a:lnTo>
                    <a:pt x="1374241" y="151434"/>
                  </a:lnTo>
                  <a:lnTo>
                    <a:pt x="1410741" y="181051"/>
                  </a:lnTo>
                  <a:lnTo>
                    <a:pt x="1445120" y="213829"/>
                  </a:lnTo>
                  <a:lnTo>
                    <a:pt x="1477187" y="249732"/>
                  </a:lnTo>
                  <a:lnTo>
                    <a:pt x="1506728" y="288734"/>
                  </a:lnTo>
                  <a:lnTo>
                    <a:pt x="1487551" y="299656"/>
                  </a:lnTo>
                  <a:lnTo>
                    <a:pt x="1550416" y="327088"/>
                  </a:lnTo>
                  <a:lnTo>
                    <a:pt x="1554861" y="261429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09203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908670" y="3692397"/>
            <a:ext cx="1109980" cy="845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73050" marR="5080" indent="222250" algn="just">
              <a:lnSpc>
                <a:spcPts val="1210"/>
              </a:lnSpc>
              <a:spcBef>
                <a:spcPts val="23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Beautiful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Soap</a:t>
            </a:r>
            <a:endParaRPr sz="1100">
              <a:latin typeface="Calibri"/>
              <a:cs typeface="Calibri"/>
            </a:endParaRPr>
          </a:p>
          <a:p>
            <a:pPr marL="57785" marR="169545" indent="-58419" algn="just">
              <a:lnSpc>
                <a:spcPct val="91600"/>
              </a:lnSpc>
              <a:spcBef>
                <a:spcPts val="600"/>
              </a:spcBef>
              <a:buSzPct val="90000"/>
              <a:buChar char="•"/>
              <a:tabLst>
                <a:tab pos="64135" algn="l"/>
              </a:tabLst>
            </a:pPr>
            <a:r>
              <a:rPr sz="1000" dirty="0">
                <a:latin typeface="Calibri"/>
                <a:cs typeface="Calibri"/>
              </a:rPr>
              <a:t>Create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beautiful </a:t>
            </a:r>
            <a:r>
              <a:rPr sz="1000" dirty="0">
                <a:latin typeface="Calibri"/>
                <a:cs typeface="Calibri"/>
              </a:rPr>
              <a:t>soap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object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from </a:t>
            </a:r>
            <a:r>
              <a:rPr sz="1000" dirty="0">
                <a:latin typeface="Calibri"/>
                <a:cs typeface="Calibri"/>
              </a:rPr>
              <a:t>HTML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227566" y="3875278"/>
            <a:ext cx="1099820" cy="909319"/>
            <a:chOff x="9227566" y="3875278"/>
            <a:chExt cx="1099820" cy="909319"/>
          </a:xfrm>
        </p:grpSpPr>
        <p:sp>
          <p:nvSpPr>
            <p:cNvPr id="52" name="object 52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9274175" y="3888740"/>
            <a:ext cx="995044" cy="5969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7785" marR="5080" indent="-58419">
              <a:lnSpc>
                <a:spcPct val="91700"/>
              </a:lnSpc>
              <a:spcBef>
                <a:spcPts val="195"/>
              </a:spcBef>
              <a:buSzPct val="90000"/>
              <a:buChar char="•"/>
              <a:tabLst>
                <a:tab pos="64135" algn="l"/>
              </a:tabLst>
            </a:pPr>
            <a:r>
              <a:rPr sz="1000" dirty="0">
                <a:latin typeface="Calibri"/>
                <a:cs typeface="Calibri"/>
              </a:rPr>
              <a:t>Collect</a:t>
            </a:r>
            <a:r>
              <a:rPr sz="1000" spc="-50" dirty="0">
                <a:latin typeface="Calibri"/>
                <a:cs typeface="Calibri"/>
              </a:rPr>
              <a:t> </a:t>
            </a:r>
            <a:r>
              <a:rPr sz="1000" spc="-25" dirty="0">
                <a:latin typeface="Calibri"/>
                <a:cs typeface="Calibri"/>
              </a:rPr>
              <a:t>all</a:t>
            </a:r>
            <a:r>
              <a:rPr sz="1000" spc="50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relevant headers/extract </a:t>
            </a:r>
            <a:r>
              <a:rPr sz="1000" dirty="0">
                <a:latin typeface="Calibri"/>
                <a:cs typeface="Calibri"/>
              </a:rPr>
              <a:t>rows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to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Datafame</a:t>
            </a:r>
            <a:endParaRPr sz="1000" dirty="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9468357" y="4579365"/>
            <a:ext cx="1440180" cy="680720"/>
            <a:chOff x="9468357" y="4579365"/>
            <a:chExt cx="1440180" cy="680720"/>
          </a:xfrm>
        </p:grpSpPr>
        <p:sp>
          <p:nvSpPr>
            <p:cNvPr id="56" name="object 56"/>
            <p:cNvSpPr/>
            <p:nvPr/>
          </p:nvSpPr>
          <p:spPr>
            <a:xfrm>
              <a:off x="9474708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00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474707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8" y="0"/>
                  </a:lnTo>
                  <a:lnTo>
                    <a:pt x="927608" y="0"/>
                  </a:lnTo>
                  <a:lnTo>
                    <a:pt x="942641" y="3032"/>
                  </a:lnTo>
                  <a:lnTo>
                    <a:pt x="954912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8" y="385571"/>
                  </a:lnTo>
                  <a:lnTo>
                    <a:pt x="38608" y="385571"/>
                  </a:lnTo>
                  <a:lnTo>
                    <a:pt x="23574" y="382539"/>
                  </a:lnTo>
                  <a:lnTo>
                    <a:pt x="11302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9540240" y="4589145"/>
            <a:ext cx="848994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42900" marR="5080" indent="-34290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to DF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0593069" y="3683253"/>
            <a:ext cx="1219835" cy="1101090"/>
            <a:chOff x="10593069" y="3683253"/>
            <a:chExt cx="1219835" cy="1101090"/>
          </a:xfrm>
        </p:grpSpPr>
        <p:sp>
          <p:nvSpPr>
            <p:cNvPr id="60" name="object 60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4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4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0639679" y="3692397"/>
            <a:ext cx="1123950" cy="845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88315" marR="5080" indent="-230504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143510" indent="-58419">
              <a:lnSpc>
                <a:spcPct val="91600"/>
              </a:lnSpc>
              <a:spcBef>
                <a:spcPts val="600"/>
              </a:spcBef>
              <a:buSzPct val="90000"/>
              <a:buChar char="•"/>
              <a:tabLst>
                <a:tab pos="64135" algn="l"/>
              </a:tabLst>
            </a:pPr>
            <a:r>
              <a:rPr sz="1000" spc="-10" dirty="0">
                <a:latin typeface="Calibri"/>
                <a:cs typeface="Calibri"/>
              </a:rPr>
              <a:t>Convert </a:t>
            </a:r>
            <a:r>
              <a:rPr sz="1000" dirty="0">
                <a:latin typeface="Calibri"/>
                <a:cs typeface="Calibri"/>
              </a:rPr>
              <a:t>Dataframe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25" dirty="0">
                <a:latin typeface="Calibri"/>
                <a:cs typeface="Calibri"/>
              </a:rPr>
              <a:t>CSV </a:t>
            </a:r>
            <a:r>
              <a:rPr sz="1000" dirty="0">
                <a:latin typeface="Calibri"/>
                <a:cs typeface="Calibri"/>
              </a:rPr>
              <a:t>for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next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phase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650" y="3395728"/>
            <a:ext cx="3511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•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5618" y="427395"/>
            <a:ext cx="8610600" cy="12930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Data</a:t>
            </a:r>
            <a:r>
              <a:rPr spc="-45" dirty="0"/>
              <a:t> </a:t>
            </a:r>
            <a:r>
              <a:rPr spc="-55" dirty="0"/>
              <a:t>Collection</a:t>
            </a:r>
            <a:r>
              <a:rPr spc="-5" dirty="0"/>
              <a:t> </a:t>
            </a:r>
            <a:r>
              <a:rPr spc="755" dirty="0"/>
              <a:t>–</a:t>
            </a:r>
            <a:r>
              <a:rPr spc="-15" dirty="0"/>
              <a:t> </a:t>
            </a:r>
            <a:r>
              <a:rPr spc="-275" dirty="0"/>
              <a:t>SpaceX</a:t>
            </a:r>
            <a:r>
              <a:rPr spc="30" dirty="0"/>
              <a:t> </a:t>
            </a:r>
            <a:r>
              <a:rPr spc="-285" dirty="0"/>
              <a:t>API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8</a:t>
            </a:fld>
            <a:endParaRPr spc="45" dirty="0"/>
          </a:p>
        </p:txBody>
      </p:sp>
      <p:grpSp>
        <p:nvGrpSpPr>
          <p:cNvPr id="4" name="object 4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2751" y="1650873"/>
            <a:ext cx="175450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692150" marR="5080" indent="-680085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response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DF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10" name="object 10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57498" y="1720723"/>
            <a:ext cx="13716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Declare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4" name="object 14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92090" y="1650873"/>
            <a:ext cx="166560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helper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calls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populate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vars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8" name="object 18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328661" y="1720723"/>
            <a:ext cx="1757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Construct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dictionary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2" name="object 22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369932" y="1650873"/>
            <a:ext cx="184150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27305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Dict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Dataframe,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filter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launches,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covert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CSV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2776" y="3945635"/>
            <a:ext cx="3840479" cy="2862580"/>
          </a:xfrm>
          <a:custGeom>
            <a:avLst/>
            <a:gdLst/>
            <a:ahLst/>
            <a:cxnLst/>
            <a:rect l="l" t="t" r="r" b="b"/>
            <a:pathLst>
              <a:path w="3840479" h="2862579">
                <a:moveTo>
                  <a:pt x="3840479" y="0"/>
                </a:moveTo>
                <a:lnTo>
                  <a:pt x="0" y="0"/>
                </a:lnTo>
                <a:lnTo>
                  <a:pt x="0" y="2862072"/>
                </a:lnTo>
                <a:lnTo>
                  <a:pt x="3840479" y="2862072"/>
                </a:lnTo>
                <a:lnTo>
                  <a:pt x="38404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2776" y="3945635"/>
            <a:ext cx="3840479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19405" marR="23812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150" dirty="0">
                <a:latin typeface="Calibri"/>
                <a:cs typeface="Calibri"/>
              </a:rPr>
              <a:t>  </a:t>
            </a:r>
            <a:r>
              <a:rPr sz="1200" dirty="0">
                <a:latin typeface="Calibri"/>
                <a:cs typeface="Calibri"/>
              </a:rPr>
              <a:t>Declare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variable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lists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will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store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data </a:t>
            </a:r>
            <a:r>
              <a:rPr sz="1200" dirty="0">
                <a:latin typeface="Calibri"/>
                <a:cs typeface="Calibri"/>
              </a:rPr>
              <a:t>returned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functions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additional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API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calls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get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relevant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46220" y="2299716"/>
            <a:ext cx="4819015" cy="1201420"/>
          </a:xfrm>
          <a:prstGeom prst="rect">
            <a:avLst/>
          </a:prstGeom>
          <a:solidFill>
            <a:srgbClr val="FFFFFF"/>
          </a:solidFill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marR="328930" indent="-342900">
              <a:lnSpc>
                <a:spcPct val="100000"/>
              </a:lnSpc>
              <a:spcBef>
                <a:spcPts val="295"/>
              </a:spcBef>
              <a:buAutoNum type="arabicPeriod" startAt="3"/>
              <a:tabLst>
                <a:tab pos="434340" algn="l"/>
                <a:tab pos="434975" algn="l"/>
              </a:tabLst>
            </a:pPr>
            <a:r>
              <a:rPr sz="1200" dirty="0">
                <a:latin typeface="Calibri"/>
                <a:cs typeface="Calibri"/>
              </a:rPr>
              <a:t>Call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helper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functions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relevant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where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have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IDs </a:t>
            </a:r>
            <a:r>
              <a:rPr sz="1200" dirty="0">
                <a:latin typeface="Calibri"/>
                <a:cs typeface="Calibri"/>
              </a:rPr>
              <a:t>(e.g.,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rocket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 </a:t>
            </a:r>
            <a:r>
              <a:rPr sz="1200" spc="-10" dirty="0">
                <a:latin typeface="Calibri"/>
                <a:cs typeface="Calibri"/>
              </a:rPr>
              <a:t>identification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number)</a:t>
            </a:r>
            <a:endParaRPr sz="1200" dirty="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getBoosterVersion(data)</a:t>
            </a:r>
            <a:endParaRPr sz="1200" dirty="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getLaunchSite(data)</a:t>
            </a:r>
            <a:endParaRPr sz="1200" dirty="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getPayloadData(data)</a:t>
            </a:r>
            <a:endParaRPr sz="1200" dirty="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getCoreData(data)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40123" y="3558540"/>
            <a:ext cx="4819015" cy="3046730"/>
          </a:xfrm>
          <a:custGeom>
            <a:avLst/>
            <a:gdLst/>
            <a:ahLst/>
            <a:cxnLst/>
            <a:rect l="l" t="t" r="r" b="b"/>
            <a:pathLst>
              <a:path w="4819015" h="3046729">
                <a:moveTo>
                  <a:pt x="4818887" y="0"/>
                </a:moveTo>
                <a:lnTo>
                  <a:pt x="0" y="0"/>
                </a:lnTo>
                <a:lnTo>
                  <a:pt x="0" y="3046476"/>
                </a:lnTo>
                <a:lnTo>
                  <a:pt x="4818887" y="3046476"/>
                </a:lnTo>
                <a:lnTo>
                  <a:pt x="4818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040123" y="3558540"/>
            <a:ext cx="481901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5609" marR="430530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sz="1200" spc="-25" dirty="0">
                <a:latin typeface="Calibri"/>
                <a:cs typeface="Calibri"/>
              </a:rPr>
              <a:t>4.</a:t>
            </a:r>
            <a:r>
              <a:rPr sz="1200" dirty="0">
                <a:latin typeface="Calibri"/>
                <a:cs typeface="Calibri"/>
              </a:rPr>
              <a:t>	Construct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dataset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received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&amp;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combine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into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dictionary: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3608" y="4020311"/>
            <a:ext cx="3840480" cy="2433828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112776" y="2302764"/>
            <a:ext cx="3870960" cy="1569720"/>
          </a:xfrm>
          <a:custGeom>
            <a:avLst/>
            <a:gdLst/>
            <a:ahLst/>
            <a:cxnLst/>
            <a:rect l="l" t="t" r="r" b="b"/>
            <a:pathLst>
              <a:path w="3870960" h="1569720">
                <a:moveTo>
                  <a:pt x="3870960" y="0"/>
                </a:moveTo>
                <a:lnTo>
                  <a:pt x="0" y="0"/>
                </a:lnTo>
                <a:lnTo>
                  <a:pt x="0" y="1569720"/>
                </a:lnTo>
                <a:lnTo>
                  <a:pt x="3870960" y="156972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2776" y="2302764"/>
            <a:ext cx="3870960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3705" marR="109855" indent="-342900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sz="1200" spc="-25" dirty="0">
                <a:latin typeface="Calibri"/>
                <a:cs typeface="Calibri"/>
              </a:rPr>
              <a:t>1.</a:t>
            </a:r>
            <a:r>
              <a:rPr sz="1200" dirty="0">
                <a:latin typeface="Calibri"/>
                <a:cs typeface="Calibri"/>
              </a:rPr>
              <a:t>	Create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API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request,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normalize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read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Dataframe: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8507" y="4413503"/>
            <a:ext cx="1306068" cy="2380485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563880" y="2304288"/>
            <a:ext cx="11544300" cy="2862580"/>
            <a:chOff x="563880" y="2304288"/>
            <a:chExt cx="11544300" cy="2862580"/>
          </a:xfrm>
        </p:grpSpPr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880" y="2743200"/>
              <a:ext cx="3369564" cy="56845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692" y="3410712"/>
              <a:ext cx="2898647" cy="38404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936736" y="2304288"/>
              <a:ext cx="3171825" cy="2862580"/>
            </a:xfrm>
            <a:custGeom>
              <a:avLst/>
              <a:gdLst/>
              <a:ahLst/>
              <a:cxnLst/>
              <a:rect l="l" t="t" r="r" b="b"/>
              <a:pathLst>
                <a:path w="3171825" h="2862579">
                  <a:moveTo>
                    <a:pt x="3171444" y="0"/>
                  </a:moveTo>
                  <a:lnTo>
                    <a:pt x="0" y="0"/>
                  </a:lnTo>
                  <a:lnTo>
                    <a:pt x="0" y="2862072"/>
                  </a:lnTo>
                  <a:lnTo>
                    <a:pt x="3171444" y="286207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936735" y="2304288"/>
            <a:ext cx="3171825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5609" marR="262255" indent="-342900">
              <a:lnSpc>
                <a:spcPct val="100000"/>
              </a:lnSpc>
              <a:spcBef>
                <a:spcPts val="290"/>
              </a:spcBef>
              <a:tabLst>
                <a:tab pos="435609" algn="l"/>
              </a:tabLst>
            </a:pPr>
            <a:r>
              <a:rPr sz="1200" spc="-25" dirty="0">
                <a:latin typeface="Calibri"/>
                <a:cs typeface="Calibri"/>
              </a:rPr>
              <a:t>4.</a:t>
            </a:r>
            <a:r>
              <a:rPr sz="1200" dirty="0">
                <a:latin typeface="Calibri"/>
                <a:cs typeface="Calibri"/>
              </a:rPr>
              <a:t>	Create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dictionary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and </a:t>
            </a:r>
            <a:r>
              <a:rPr sz="1200" dirty="0">
                <a:latin typeface="Calibri"/>
                <a:cs typeface="Calibri"/>
              </a:rPr>
              <a:t>filter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keep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only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Falcon9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005316" y="2822448"/>
            <a:ext cx="3065145" cy="1591310"/>
            <a:chOff x="9005316" y="2822448"/>
            <a:chExt cx="3065145" cy="1591310"/>
          </a:xfrm>
        </p:grpSpPr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5316" y="2822448"/>
              <a:ext cx="2612135" cy="4541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6840" y="3534156"/>
              <a:ext cx="3063240" cy="40233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5316" y="4087368"/>
              <a:ext cx="3064764" cy="3261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3453" y="656335"/>
            <a:ext cx="1008547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Data</a:t>
            </a:r>
            <a:r>
              <a:rPr spc="-80" dirty="0"/>
              <a:t> </a:t>
            </a:r>
            <a:r>
              <a:rPr spc="-55" dirty="0"/>
              <a:t>Collection</a:t>
            </a:r>
            <a:r>
              <a:rPr spc="-70" dirty="0"/>
              <a:t> </a:t>
            </a:r>
            <a:r>
              <a:rPr dirty="0"/>
              <a:t>-</a:t>
            </a:r>
            <a:r>
              <a:rPr spc="-75" dirty="0"/>
              <a:t> </a:t>
            </a:r>
            <a:r>
              <a:rPr spc="-105" dirty="0"/>
              <a:t>Scraping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9</a:t>
            </a:fld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902512" y="3395728"/>
            <a:ext cx="3511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•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1389" y="1088136"/>
            <a:ext cx="9549765" cy="1472565"/>
            <a:chOff x="961389" y="1088136"/>
            <a:chExt cx="954976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71143" y="1650873"/>
            <a:ext cx="12426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94177" y="1523746"/>
            <a:ext cx="1663700" cy="601345"/>
            <a:chOff x="2694177" y="1523746"/>
            <a:chExt cx="1663700" cy="601345"/>
          </a:xfrm>
        </p:grpSpPr>
        <p:sp>
          <p:nvSpPr>
            <p:cNvPr id="10" name="object 10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890520" y="1650873"/>
            <a:ext cx="12680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72440" marR="5080" indent="-460375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Beautiful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Soap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26965" y="1523746"/>
            <a:ext cx="1663700" cy="601345"/>
            <a:chOff x="4426965" y="1523746"/>
            <a:chExt cx="1663700" cy="601345"/>
          </a:xfrm>
        </p:grpSpPr>
        <p:sp>
          <p:nvSpPr>
            <p:cNvPr id="14" name="object 14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11370" y="1650873"/>
            <a:ext cx="12934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59753" y="1523746"/>
            <a:ext cx="1663700" cy="601345"/>
            <a:chOff x="6159753" y="1523746"/>
            <a:chExt cx="1663700" cy="601345"/>
          </a:xfrm>
        </p:grpSpPr>
        <p:sp>
          <p:nvSpPr>
            <p:cNvPr id="18" name="object 18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257925" y="1581149"/>
            <a:ext cx="1466850" cy="4565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80645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Dictionary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1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extracted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endParaRPr sz="1000">
              <a:latin typeface="Calibri"/>
              <a:cs typeface="Calibri"/>
            </a:endParaRPr>
          </a:p>
          <a:p>
            <a:pPr marL="563880">
              <a:lnSpc>
                <a:spcPts val="1075"/>
              </a:lnSpc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892542" y="1523746"/>
            <a:ext cx="1663700" cy="601345"/>
            <a:chOff x="7892542" y="1523746"/>
            <a:chExt cx="1663700" cy="601345"/>
          </a:xfrm>
        </p:grpSpPr>
        <p:sp>
          <p:nvSpPr>
            <p:cNvPr id="22" name="object 22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974330" y="1650873"/>
            <a:ext cx="149923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0800" marR="5080" indent="-3810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helper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fill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dict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with launch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625330" y="1523746"/>
            <a:ext cx="1663700" cy="601345"/>
            <a:chOff x="9625330" y="1523746"/>
            <a:chExt cx="1663700" cy="601345"/>
          </a:xfrm>
        </p:grpSpPr>
        <p:sp>
          <p:nvSpPr>
            <p:cNvPr id="26" name="object 26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830816" y="1650873"/>
            <a:ext cx="125603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52425" marR="5080" indent="-34036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6.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Dictionary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29639" y="3749040"/>
            <a:ext cx="3869690" cy="646430"/>
          </a:xfrm>
          <a:custGeom>
            <a:avLst/>
            <a:gdLst/>
            <a:ahLst/>
            <a:cxnLst/>
            <a:rect l="l" t="t" r="r" b="b"/>
            <a:pathLst>
              <a:path w="3869690" h="646429">
                <a:moveTo>
                  <a:pt x="3869436" y="0"/>
                </a:moveTo>
                <a:lnTo>
                  <a:pt x="0" y="0"/>
                </a:lnTo>
                <a:lnTo>
                  <a:pt x="0" y="646175"/>
                </a:lnTo>
                <a:lnTo>
                  <a:pt x="3869436" y="646175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29639" y="3749040"/>
            <a:ext cx="3869690" cy="6464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155" dirty="0">
                <a:latin typeface="Calibri"/>
                <a:cs typeface="Calibri"/>
              </a:rPr>
              <a:t>  </a:t>
            </a:r>
            <a:r>
              <a:rPr sz="1200" dirty="0">
                <a:latin typeface="Calibri"/>
                <a:cs typeface="Calibri"/>
              </a:rPr>
              <a:t>Create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Beautiful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Soap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11352" y="4456174"/>
            <a:ext cx="3870960" cy="2308860"/>
          </a:xfrm>
          <a:custGeom>
            <a:avLst/>
            <a:gdLst/>
            <a:ahLst/>
            <a:cxnLst/>
            <a:rect l="l" t="t" r="r" b="b"/>
            <a:pathLst>
              <a:path w="3870960" h="2308859">
                <a:moveTo>
                  <a:pt x="3870960" y="0"/>
                </a:moveTo>
                <a:lnTo>
                  <a:pt x="0" y="0"/>
                </a:lnTo>
                <a:lnTo>
                  <a:pt x="0" y="2308860"/>
                </a:lnTo>
                <a:lnTo>
                  <a:pt x="3870960" y="230886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11352" y="4456174"/>
            <a:ext cx="3870960" cy="2308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433705" marR="186055" indent="-342900">
              <a:lnSpc>
                <a:spcPct val="100000"/>
              </a:lnSpc>
              <a:spcBef>
                <a:spcPts val="300"/>
              </a:spcBef>
              <a:tabLst>
                <a:tab pos="433705" algn="l"/>
              </a:tabLst>
            </a:pPr>
            <a:r>
              <a:rPr sz="1200" spc="-25" dirty="0">
                <a:latin typeface="Calibri"/>
                <a:cs typeface="Calibri"/>
              </a:rPr>
              <a:t>3.</a:t>
            </a:r>
            <a:r>
              <a:rPr sz="1200" dirty="0">
                <a:latin typeface="Calibri"/>
                <a:cs typeface="Calibri"/>
              </a:rPr>
              <a:t>	Find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tables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 the Wiki page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extract relevant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names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HTML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table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header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29639" y="2302764"/>
            <a:ext cx="3869690" cy="1385570"/>
          </a:xfrm>
          <a:custGeom>
            <a:avLst/>
            <a:gdLst/>
            <a:ahLst/>
            <a:cxnLst/>
            <a:rect l="l" t="t" r="r" b="b"/>
            <a:pathLst>
              <a:path w="3869690" h="1385570">
                <a:moveTo>
                  <a:pt x="3869436" y="0"/>
                </a:moveTo>
                <a:lnTo>
                  <a:pt x="0" y="0"/>
                </a:lnTo>
                <a:lnTo>
                  <a:pt x="0" y="1385316"/>
                </a:lnTo>
                <a:lnTo>
                  <a:pt x="3869436" y="1385316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29639" y="2302764"/>
            <a:ext cx="3869690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3070" marR="348615" indent="-342900">
              <a:lnSpc>
                <a:spcPct val="100000"/>
              </a:lnSpc>
              <a:spcBef>
                <a:spcPts val="295"/>
              </a:spcBef>
              <a:tabLst>
                <a:tab pos="433070" algn="l"/>
              </a:tabLst>
            </a:pPr>
            <a:r>
              <a:rPr sz="1200" spc="-25" dirty="0">
                <a:latin typeface="Calibri"/>
                <a:cs typeface="Calibri"/>
              </a:rPr>
              <a:t>1.</a:t>
            </a:r>
            <a:r>
              <a:rPr sz="1200" dirty="0">
                <a:latin typeface="Calibri"/>
                <a:cs typeface="Calibri"/>
              </a:rPr>
              <a:t>	Create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API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method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request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Falcon9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 </a:t>
            </a:r>
            <a:r>
              <a:rPr sz="1200" dirty="0">
                <a:latin typeface="Calibri"/>
                <a:cs typeface="Calibri"/>
              </a:rPr>
              <a:t>HTML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page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881371" y="2304288"/>
            <a:ext cx="3171825" cy="3046730"/>
          </a:xfrm>
          <a:custGeom>
            <a:avLst/>
            <a:gdLst/>
            <a:ahLst/>
            <a:cxnLst/>
            <a:rect l="l" t="t" r="r" b="b"/>
            <a:pathLst>
              <a:path w="3171825" h="3046729">
                <a:moveTo>
                  <a:pt x="3171444" y="0"/>
                </a:moveTo>
                <a:lnTo>
                  <a:pt x="0" y="0"/>
                </a:lnTo>
                <a:lnTo>
                  <a:pt x="0" y="3046476"/>
                </a:lnTo>
                <a:lnTo>
                  <a:pt x="3171444" y="3046476"/>
                </a:lnTo>
                <a:lnTo>
                  <a:pt x="31714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881371" y="2304288"/>
            <a:ext cx="317182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4340" marR="90170" indent="-342900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sz="1200" spc="-25" dirty="0">
                <a:latin typeface="Calibri"/>
                <a:cs typeface="Calibri"/>
              </a:rPr>
              <a:t>4.</a:t>
            </a:r>
            <a:r>
              <a:rPr sz="1200" dirty="0">
                <a:latin typeface="Calibri"/>
                <a:cs typeface="Calibri"/>
              </a:rPr>
              <a:t>	Create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empty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Dictionary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keys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from </a:t>
            </a:r>
            <a:r>
              <a:rPr sz="1200" dirty="0">
                <a:latin typeface="Calibri"/>
                <a:cs typeface="Calibri"/>
              </a:rPr>
              <a:t>extracted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names: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81455" y="2304288"/>
            <a:ext cx="10335895" cy="4357370"/>
            <a:chOff x="981455" y="2304288"/>
            <a:chExt cx="10335895" cy="4357370"/>
          </a:xfrm>
        </p:grpSpPr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3563" y="2778252"/>
              <a:ext cx="3531108" cy="23622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563" y="3127248"/>
              <a:ext cx="3171443" cy="29108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455" y="4020311"/>
              <a:ext cx="3448812" cy="2636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559" y="5009388"/>
              <a:ext cx="3066288" cy="25603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559" y="5311139"/>
              <a:ext cx="3090672" cy="135026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7423" y="2758440"/>
              <a:ext cx="2554224" cy="244297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145779" y="2304288"/>
              <a:ext cx="3171825" cy="2123440"/>
            </a:xfrm>
            <a:custGeom>
              <a:avLst/>
              <a:gdLst/>
              <a:ahLst/>
              <a:cxnLst/>
              <a:rect l="l" t="t" r="r" b="b"/>
              <a:pathLst>
                <a:path w="3171825" h="2123440">
                  <a:moveTo>
                    <a:pt x="3171444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3171444" y="212293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145780" y="2304288"/>
            <a:ext cx="3171825" cy="212344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320040" marR="228600" indent="-228600">
              <a:lnSpc>
                <a:spcPct val="100000"/>
              </a:lnSpc>
              <a:spcBef>
                <a:spcPts val="290"/>
              </a:spcBef>
              <a:buAutoNum type="arabicPeriod" startAt="5"/>
              <a:tabLst>
                <a:tab pos="320675" algn="l"/>
              </a:tabLst>
            </a:pPr>
            <a:r>
              <a:rPr sz="1200" dirty="0">
                <a:latin typeface="Calibri"/>
                <a:cs typeface="Calibri"/>
              </a:rPr>
              <a:t>Fill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up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launch_dict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records </a:t>
            </a:r>
            <a:r>
              <a:rPr sz="1200" dirty="0">
                <a:latin typeface="Calibri"/>
                <a:cs typeface="Calibri"/>
              </a:rPr>
              <a:t>extracted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table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rows.</a:t>
            </a:r>
            <a:endParaRPr sz="1200">
              <a:latin typeface="Calibri"/>
              <a:cs typeface="Calibri"/>
            </a:endParaRPr>
          </a:p>
          <a:p>
            <a:pPr marL="891540" marR="233045" lvl="1" indent="-342900">
              <a:lnSpc>
                <a:spcPct val="100000"/>
              </a:lnSpc>
              <a:buFont typeface="Arial"/>
              <a:buChar char="•"/>
              <a:tabLst>
                <a:tab pos="891540" algn="l"/>
                <a:tab pos="892175" algn="l"/>
              </a:tabLst>
            </a:pPr>
            <a:r>
              <a:rPr sz="1200" dirty="0">
                <a:latin typeface="Calibri"/>
                <a:cs typeface="Calibri"/>
              </a:rPr>
              <a:t>Utilize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following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functions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parse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HTML</a:t>
            </a:r>
            <a:r>
              <a:rPr sz="1200" spc="-20" dirty="0">
                <a:latin typeface="Calibri"/>
                <a:cs typeface="Calibri"/>
              </a:rPr>
              <a:t> 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132064" y="3119627"/>
            <a:ext cx="3171825" cy="2194560"/>
            <a:chOff x="8132064" y="3119627"/>
            <a:chExt cx="3171825" cy="2194560"/>
          </a:xfrm>
        </p:grpSpPr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55736" y="3119627"/>
              <a:ext cx="2458212" cy="2286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5736" y="3418331"/>
              <a:ext cx="2426207" cy="23926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55736" y="3749040"/>
              <a:ext cx="2458212" cy="24688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55736" y="4055363"/>
              <a:ext cx="2023872" cy="26060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132064" y="4483608"/>
              <a:ext cx="3171825" cy="830580"/>
            </a:xfrm>
            <a:custGeom>
              <a:avLst/>
              <a:gdLst/>
              <a:ahLst/>
              <a:cxnLst/>
              <a:rect l="l" t="t" r="r" b="b"/>
              <a:pathLst>
                <a:path w="3171825" h="830579">
                  <a:moveTo>
                    <a:pt x="3171444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171444" y="830580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132064" y="4483608"/>
            <a:ext cx="3171825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6.</a:t>
            </a:r>
            <a:r>
              <a:rPr sz="1200" spc="150" dirty="0">
                <a:latin typeface="Calibri"/>
                <a:cs typeface="Calibri"/>
              </a:rPr>
              <a:t>  </a:t>
            </a:r>
            <a:r>
              <a:rPr sz="1200" dirty="0">
                <a:latin typeface="Calibri"/>
                <a:cs typeface="Calibri"/>
              </a:rPr>
              <a:t>Convert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launch_dict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3" name="object 5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555735" y="4831079"/>
            <a:ext cx="2407920" cy="2788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Metadata/LabelInfo.xml><?xml version="1.0" encoding="utf-8"?>
<clbl:labelList xmlns:clbl="http://schemas.microsoft.com/office/2020/mipLabelMetadata">
  <clbl:label id="{5cbf6393-50e2-4904-bc3e-1804619f2b03}" enabled="1" method="Privileged" siteId="{20210462-2c5e-4ec8-b3e2-0be950f292c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102</TotalTime>
  <Words>4034</Words>
  <Application>Microsoft Office PowerPoint</Application>
  <PresentationFormat>Widescreen</PresentationFormat>
  <Paragraphs>434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Century Gothic</vt:lpstr>
      <vt:lpstr>Microsoft Sans Serif</vt:lpstr>
      <vt:lpstr>Times New Roman</vt:lpstr>
      <vt:lpstr>Vapor Trail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Data Wrangling –COntd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SpaceX Falcon9 - Launch Sites Map</vt:lpstr>
      <vt:lpstr>SpaceX Falon9 – Success/Failed Launch Map for all Launch Sites</vt:lpstr>
      <vt:lpstr>SpaceX Falcon9 – Launch Site to proximity Distance Map</vt:lpstr>
      <vt:lpstr>PowerPoint Presentation</vt:lpstr>
      <vt:lpstr>Launch Success Counts For All Sites</vt:lpstr>
      <vt:lpstr>Launch Site with Highest Launch Success Ratio</vt:lpstr>
      <vt:lpstr>Payload vs. Launch Outcome Scatter Plot for All Sites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Rajesh Parmar</cp:lastModifiedBy>
  <cp:revision>9</cp:revision>
  <dcterms:created xsi:type="dcterms:W3CDTF">2022-10-07T08:36:41Z</dcterms:created>
  <dcterms:modified xsi:type="dcterms:W3CDTF">2022-10-07T12:15:07Z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2022-01-19T00:00:00Z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2022-10-07T00:00:00Z</vt:filetime>
  </property>
  <property fmtid="{D5CDD505-2E9C-101B-9397-08002B2CF9AE}" pid="5" name="Producer">
    <vt:lpwstr>Microsoft® PowerPoint® for Microsoft 365</vt:lpwstr>
  </property>
</Properties>
</file>